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57" r:id="rId3"/>
    <p:sldId id="288" r:id="rId4"/>
    <p:sldId id="258" r:id="rId5"/>
    <p:sldId id="259" r:id="rId6"/>
    <p:sldId id="261" r:id="rId7"/>
    <p:sldId id="262" r:id="rId8"/>
    <p:sldId id="263" r:id="rId9"/>
    <p:sldId id="289" r:id="rId10"/>
    <p:sldId id="264" r:id="rId11"/>
    <p:sldId id="297" r:id="rId12"/>
    <p:sldId id="265" r:id="rId13"/>
    <p:sldId id="290" r:id="rId14"/>
    <p:sldId id="266" r:id="rId15"/>
    <p:sldId id="291" r:id="rId16"/>
    <p:sldId id="267" r:id="rId17"/>
    <p:sldId id="292" r:id="rId18"/>
    <p:sldId id="268" r:id="rId19"/>
    <p:sldId id="293" r:id="rId20"/>
    <p:sldId id="272" r:id="rId21"/>
    <p:sldId id="274" r:id="rId22"/>
    <p:sldId id="273" r:id="rId23"/>
    <p:sldId id="299" r:id="rId24"/>
    <p:sldId id="294" r:id="rId25"/>
    <p:sldId id="302" r:id="rId26"/>
    <p:sldId id="295" r:id="rId27"/>
    <p:sldId id="276" r:id="rId28"/>
    <p:sldId id="296" r:id="rId29"/>
    <p:sldId id="301" r:id="rId30"/>
    <p:sldId id="277" r:id="rId31"/>
    <p:sldId id="300" r:id="rId32"/>
    <p:sldId id="279"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56"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25F84-6C03-42D5-9D9A-95F7657F594D}" type="datetimeFigureOut">
              <a:rPr lang="tr-TR" smtClean="0"/>
              <a:pPr/>
              <a:t>15.02.2016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5D517-624C-4900-9473-BC93454B8DDC}" type="slidenum">
              <a:rPr lang="tr-TR" smtClean="0"/>
              <a:pPr/>
              <a:t>‹#›</a:t>
            </a:fld>
            <a:endParaRPr lang="tr-TR"/>
          </a:p>
        </p:txBody>
      </p:sp>
    </p:spTree>
    <p:extLst>
      <p:ext uri="{BB962C8B-B14F-4D97-AF65-F5344CB8AC3E}">
        <p14:creationId xmlns="" xmlns:p14="http://schemas.microsoft.com/office/powerpoint/2010/main" val="2145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749DBE4-C1ED-4854-AA02-91C6643D330A}" type="datetimeFigureOut">
              <a:rPr lang="tr-TR" smtClean="0"/>
              <a:pPr/>
              <a:t>15.02.2016</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DF595066-AB5A-4127-A1B2-75C14452252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749DBE4-C1ED-4854-AA02-91C6643D330A}" type="datetimeFigureOut">
              <a:rPr lang="tr-TR" smtClean="0"/>
              <a:pPr/>
              <a:t>15.02.2016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F595066-AB5A-4127-A1B2-75C14452252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fld id="{6749DBE4-C1ED-4854-AA02-91C6643D330A}" type="datetimeFigureOut">
              <a:rPr lang="tr-TR" smtClean="0"/>
              <a:pPr/>
              <a:t>15.02.2016</a:t>
            </a:fld>
            <a:endParaRPr lang="tr-TR"/>
          </a:p>
        </p:txBody>
      </p:sp>
      <p:sp>
        <p:nvSpPr>
          <p:cNvPr id="5" name="Altbilgi Yer Tutucusu 4"/>
          <p:cNvSpPr>
            <a:spLocks noGrp="1"/>
          </p:cNvSpPr>
          <p:nvPr>
            <p:ph type="ftr" sz="quarter" idx="11"/>
          </p:nvPr>
        </p:nvSpPr>
        <p:spPr>
          <a:xfrm>
            <a:off x="457200" y="6556248"/>
            <a:ext cx="3657600" cy="228600"/>
          </a:xfrm>
        </p:spPr>
        <p:txBody>
          <a:bodyPr/>
          <a:lstStyle>
            <a:extLst/>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DF595066-AB5A-4127-A1B2-75C14452252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749DBE4-C1ED-4854-AA02-91C6643D330A}" type="datetimeFigureOut">
              <a:rPr lang="tr-TR" smtClean="0"/>
              <a:pPr/>
              <a:t>15.02.2016</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F595066-AB5A-4127-A1B2-75C14452252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749DBE4-C1ED-4854-AA02-91C6643D330A}" type="datetimeFigureOut">
              <a:rPr lang="tr-TR" smtClean="0"/>
              <a:pPr/>
              <a:t>15.02.2016</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extLst/>
          </a:lstStyle>
          <a:p>
            <a:fld id="{DF595066-AB5A-4127-A1B2-75C14452252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6749DBE4-C1ED-4854-AA02-91C6643D330A}" type="datetimeFigureOut">
              <a:rPr lang="tr-TR" smtClean="0"/>
              <a:pPr/>
              <a:t>15.02.2016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DF595066-AB5A-4127-A1B2-75C14452252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6749DBE4-C1ED-4854-AA02-91C6643D330A}" type="datetimeFigureOut">
              <a:rPr lang="tr-TR" smtClean="0"/>
              <a:pPr/>
              <a:t>15.02.2016</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DF595066-AB5A-4127-A1B2-75C14452252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6749DBE4-C1ED-4854-AA02-91C6643D330A}" type="datetimeFigureOut">
              <a:rPr lang="tr-TR" smtClean="0"/>
              <a:pPr/>
              <a:t>15.02.2016</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DF595066-AB5A-4127-A1B2-75C14452252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6749DBE4-C1ED-4854-AA02-91C6643D330A}" type="datetimeFigureOut">
              <a:rPr lang="tr-TR" smtClean="0"/>
              <a:pPr/>
              <a:t>15.02.2016</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extLst/>
          </a:lstStyle>
          <a:p>
            <a:fld id="{DF595066-AB5A-4127-A1B2-75C14452252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6749DBE4-C1ED-4854-AA02-91C6643D330A}" type="datetimeFigureOut">
              <a:rPr lang="tr-TR" smtClean="0"/>
              <a:pPr/>
              <a:t>15.02.2016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DF595066-AB5A-4127-A1B2-75C14452252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fld id="{6749DBE4-C1ED-4854-AA02-91C6643D330A}" type="datetimeFigureOut">
              <a:rPr lang="tr-TR" smtClean="0"/>
              <a:pPr/>
              <a:t>15.02.2016</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DF595066-AB5A-4127-A1B2-75C144522525}" type="slidenum">
              <a:rPr lang="tr-TR" smtClean="0"/>
              <a:pPr/>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749DBE4-C1ED-4854-AA02-91C6643D330A}" type="datetimeFigureOut">
              <a:rPr lang="tr-TR" smtClean="0"/>
              <a:pPr/>
              <a:t>15.02.2016</a:t>
            </a:fld>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DF595066-AB5A-4127-A1B2-75C14452252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algn="ctr"/>
            <a:r>
              <a:rPr lang="tr-TR" sz="5400" dirty="0" smtClean="0"/>
              <a:t>EBA</a:t>
            </a:r>
            <a:endParaRPr lang="tr-TR" sz="5400" dirty="0"/>
          </a:p>
        </p:txBody>
      </p:sp>
      <p:pic>
        <p:nvPicPr>
          <p:cNvPr id="4" name="Picture 2" descr="C:\Users\musa\Desktop\1329.jpg"/>
          <p:cNvPicPr>
            <a:picLocks noChangeAspect="1" noChangeArrowheads="1"/>
          </p:cNvPicPr>
          <p:nvPr/>
        </p:nvPicPr>
        <p:blipFill>
          <a:blip r:embed="rId2"/>
          <a:srcRect/>
          <a:stretch>
            <a:fillRect/>
          </a:stretch>
        </p:blipFill>
        <p:spPr bwMode="auto">
          <a:xfrm>
            <a:off x="3286116" y="785794"/>
            <a:ext cx="5094186" cy="2857520"/>
          </a:xfrm>
          <a:prstGeom prst="rect">
            <a:avLst/>
          </a:prstGeom>
          <a:noFill/>
        </p:spPr>
      </p:pic>
      <p:pic>
        <p:nvPicPr>
          <p:cNvPr id="4098" name="Picture 2" descr="C:\Users\musa\Desktop\eğitim bilişim ağı (eba).jpg"/>
          <p:cNvPicPr>
            <a:picLocks noChangeAspect="1" noChangeArrowheads="1"/>
          </p:cNvPicPr>
          <p:nvPr/>
        </p:nvPicPr>
        <p:blipFill>
          <a:blip r:embed="rId3" cstate="print"/>
          <a:srcRect/>
          <a:stretch>
            <a:fillRect/>
          </a:stretch>
        </p:blipFill>
        <p:spPr bwMode="auto">
          <a:xfrm>
            <a:off x="2643174" y="-1"/>
            <a:ext cx="6072230" cy="7039840"/>
          </a:xfrm>
          <a:prstGeom prst="rect">
            <a:avLst/>
          </a:prstGeom>
          <a:noFill/>
        </p:spPr>
      </p:pic>
    </p:spTree>
    <p:extLst>
      <p:ext uri="{BB962C8B-B14F-4D97-AF65-F5344CB8AC3E}">
        <p14:creationId xmlns="" xmlns:p14="http://schemas.microsoft.com/office/powerpoint/2010/main" val="1160955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1071538" y="1714488"/>
            <a:ext cx="6429420" cy="3447098"/>
          </a:xfrm>
          <a:prstGeom prst="rect">
            <a:avLst/>
          </a:prstGeom>
          <a:noFill/>
        </p:spPr>
        <p:txBody>
          <a:bodyPr wrap="square" rtlCol="0">
            <a:spAutoFit/>
          </a:bodyPr>
          <a:lstStyle/>
          <a:p>
            <a:r>
              <a:rPr lang="tr-TR" sz="2000" b="1" u="sng" dirty="0" smtClean="0"/>
              <a:t>2-  Dünya Modülü</a:t>
            </a:r>
            <a:r>
              <a:rPr lang="tr-TR" sz="2000" b="1" dirty="0" smtClean="0"/>
              <a:t>: </a:t>
            </a:r>
            <a:r>
              <a:rPr lang="tr-TR" sz="2000" dirty="0" smtClean="0"/>
              <a:t>Hayata geçmek üzere olan bu modülde çeşitli oyunlar, </a:t>
            </a:r>
            <a:r>
              <a:rPr lang="tr-TR" sz="2000" dirty="0" err="1" smtClean="0"/>
              <a:t>interaktif</a:t>
            </a:r>
            <a:r>
              <a:rPr lang="tr-TR" sz="2000" dirty="0" smtClean="0"/>
              <a:t> uygulamalar, eğitici simülasyonlar ve birbirinden farklı e-içeriklerin olması planlanmaktadır.</a:t>
            </a:r>
          </a:p>
          <a:p>
            <a:endParaRPr lang="tr-TR" sz="2000" dirty="0" smtClean="0"/>
          </a:p>
          <a:p>
            <a:r>
              <a:rPr lang="tr-TR" sz="2000" dirty="0" smtClean="0"/>
              <a:t>Ayrıca Eğitim Bilişim Ağı’nın şu anda aktif olan e-içerik modülü de Dünya modülünün içerisinde yer alarak birbirinden bağımsız eğitim </a:t>
            </a:r>
            <a:r>
              <a:rPr lang="tr-TR" sz="2000" dirty="0" err="1" smtClean="0"/>
              <a:t>portallerini</a:t>
            </a:r>
            <a:r>
              <a:rPr lang="tr-TR" sz="2000" dirty="0" smtClean="0"/>
              <a:t> aynı adreste buluşturacak, böylece okul ağı içerisinde ücretsiz olarak kullanılmaya devam edecektir.</a:t>
            </a:r>
          </a:p>
          <a:p>
            <a:endParaRPr lang="tr-TR" sz="2000" dirty="0"/>
          </a:p>
        </p:txBody>
      </p:sp>
      <p:pic>
        <p:nvPicPr>
          <p:cNvPr id="7"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684276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usa\Desktop\dünya.png"/>
          <p:cNvPicPr>
            <a:picLocks noChangeAspect="1" noChangeArrowheads="1"/>
          </p:cNvPicPr>
          <p:nvPr/>
        </p:nvPicPr>
        <p:blipFill>
          <a:blip r:embed="rId2"/>
          <a:srcRect/>
          <a:stretch>
            <a:fillRect/>
          </a:stretch>
        </p:blipFill>
        <p:spPr bwMode="auto">
          <a:xfrm>
            <a:off x="1214414" y="213610"/>
            <a:ext cx="5143536" cy="664439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etin kutusu"/>
          <p:cNvSpPr txBox="1"/>
          <p:nvPr/>
        </p:nvSpPr>
        <p:spPr>
          <a:xfrm>
            <a:off x="1071538" y="2428868"/>
            <a:ext cx="6429420" cy="1938992"/>
          </a:xfrm>
          <a:prstGeom prst="rect">
            <a:avLst/>
          </a:prstGeom>
          <a:noFill/>
        </p:spPr>
        <p:txBody>
          <a:bodyPr wrap="square" rtlCol="0">
            <a:spAutoFit/>
          </a:bodyPr>
          <a:lstStyle/>
          <a:p>
            <a:r>
              <a:rPr lang="tr-TR" sz="2000" b="1" u="sng" dirty="0" smtClean="0"/>
              <a:t>3-  e-kitap</a:t>
            </a:r>
            <a:r>
              <a:rPr lang="tr-TR" sz="2000" b="1" dirty="0" smtClean="0"/>
              <a:t>: </a:t>
            </a:r>
            <a:r>
              <a:rPr lang="tr-TR" sz="2000" dirty="0" smtClean="0"/>
              <a:t>Eğitim Bilişim Ağı’nın e-kitap modülü derslerinizde kullandığınız ders kitaplarını e-kitap olarak PDF haliyle tabletinize veya tahtanıza indirebilmeniz ve buralarda kullanabilmeniz için tasarlanan bir modüldür. </a:t>
            </a:r>
          </a:p>
          <a:p>
            <a:endParaRPr lang="tr-TR" sz="2000" dirty="0"/>
          </a:p>
        </p:txBody>
      </p:sp>
      <p:pic>
        <p:nvPicPr>
          <p:cNvPr id="11"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8" name="7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2098988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usa\Desktop\e-kitap.png"/>
          <p:cNvPicPr>
            <a:picLocks noChangeAspect="1" noChangeArrowheads="1"/>
          </p:cNvPicPr>
          <p:nvPr/>
        </p:nvPicPr>
        <p:blipFill>
          <a:blip r:embed="rId2"/>
          <a:srcRect/>
          <a:stretch>
            <a:fillRect/>
          </a:stretch>
        </p:blipFill>
        <p:spPr bwMode="auto">
          <a:xfrm>
            <a:off x="0" y="-1"/>
            <a:ext cx="8215338" cy="67358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071538" y="2428868"/>
            <a:ext cx="6429420" cy="1015663"/>
          </a:xfrm>
          <a:prstGeom prst="rect">
            <a:avLst/>
          </a:prstGeom>
          <a:noFill/>
        </p:spPr>
        <p:txBody>
          <a:bodyPr wrap="square" rtlCol="0">
            <a:spAutoFit/>
          </a:bodyPr>
          <a:lstStyle/>
          <a:p>
            <a:r>
              <a:rPr lang="tr-TR" sz="2000" b="1" u="sng" dirty="0" smtClean="0"/>
              <a:t>4-  Video Modülü</a:t>
            </a:r>
            <a:r>
              <a:rPr lang="tr-TR" sz="2000" b="1" dirty="0" smtClean="0"/>
              <a:t>:</a:t>
            </a:r>
            <a:r>
              <a:rPr lang="tr-TR" sz="2000" dirty="0" smtClean="0"/>
              <a:t> Eğitim Bilişim Ağı’nın video modülü derslerinizde gösterebileceğiniz eğitsel amaçlı videoları tek adreste bulabilmeniz için tasarlandı. </a:t>
            </a:r>
            <a:endParaRPr lang="tr-TR" sz="2000" dirty="0"/>
          </a:p>
        </p:txBody>
      </p:sp>
      <p:pic>
        <p:nvPicPr>
          <p:cNvPr id="8"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2809373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usa\Desktop\video.png"/>
          <p:cNvPicPr>
            <a:picLocks noChangeAspect="1" noChangeArrowheads="1"/>
          </p:cNvPicPr>
          <p:nvPr/>
        </p:nvPicPr>
        <p:blipFill>
          <a:blip r:embed="rId2"/>
          <a:srcRect/>
          <a:stretch>
            <a:fillRect/>
          </a:stretch>
        </p:blipFill>
        <p:spPr bwMode="auto">
          <a:xfrm>
            <a:off x="0" y="0"/>
            <a:ext cx="8143900" cy="680908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etin kutusu"/>
          <p:cNvSpPr txBox="1"/>
          <p:nvPr/>
        </p:nvSpPr>
        <p:spPr>
          <a:xfrm>
            <a:off x="1071538" y="2357430"/>
            <a:ext cx="6429420" cy="2246769"/>
          </a:xfrm>
          <a:prstGeom prst="rect">
            <a:avLst/>
          </a:prstGeom>
          <a:noFill/>
        </p:spPr>
        <p:txBody>
          <a:bodyPr wrap="square" rtlCol="0">
            <a:spAutoFit/>
          </a:bodyPr>
          <a:lstStyle/>
          <a:p>
            <a:r>
              <a:rPr lang="tr-TR" sz="2000" b="1" u="sng" dirty="0" smtClean="0"/>
              <a:t>5-  Ses Modülü</a:t>
            </a:r>
            <a:r>
              <a:rPr lang="tr-TR" sz="2000" b="1" dirty="0" smtClean="0"/>
              <a:t>: </a:t>
            </a:r>
            <a:r>
              <a:rPr lang="tr-TR" sz="2000" dirty="0" smtClean="0"/>
              <a:t>Bu modül sayesinde ses tabanlı ders destek, kişisel gelişim, tarih ve kültür programları, sesli kitaplar, yabancı dil dinleme metinlerini tabletinize veya müzik çalarınıza indirebilirsiniz. Ayrıca sizler de hazırlayacağınız ses dosyalarını paylaşabilirsiniz.</a:t>
            </a:r>
          </a:p>
          <a:p>
            <a:endParaRPr lang="tr-TR" sz="2000" dirty="0"/>
          </a:p>
        </p:txBody>
      </p:sp>
      <p:pic>
        <p:nvPicPr>
          <p:cNvPr id="12"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3802159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a:p>
        </p:txBody>
      </p:sp>
      <p:pic>
        <p:nvPicPr>
          <p:cNvPr id="4" name="Picture 2" descr="C:\Users\musa\Desktop\ses.png"/>
          <p:cNvPicPr>
            <a:picLocks noChangeAspect="1" noChangeArrowheads="1"/>
          </p:cNvPicPr>
          <p:nvPr/>
        </p:nvPicPr>
        <p:blipFill>
          <a:blip r:embed="rId2"/>
          <a:srcRect/>
          <a:stretch>
            <a:fillRect/>
          </a:stretch>
        </p:blipFill>
        <p:spPr bwMode="auto">
          <a:xfrm>
            <a:off x="0" y="-1"/>
            <a:ext cx="8215338" cy="68580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071538" y="2143116"/>
            <a:ext cx="6429420" cy="2862322"/>
          </a:xfrm>
          <a:prstGeom prst="rect">
            <a:avLst/>
          </a:prstGeom>
          <a:noFill/>
        </p:spPr>
        <p:txBody>
          <a:bodyPr wrap="square" rtlCol="0">
            <a:spAutoFit/>
          </a:bodyPr>
          <a:lstStyle/>
          <a:p>
            <a:r>
              <a:rPr lang="tr-TR" sz="2000" b="1" u="sng" dirty="0" smtClean="0"/>
              <a:t>6-  Görsel Modülü</a:t>
            </a:r>
            <a:r>
              <a:rPr lang="tr-TR" sz="2000" b="1" dirty="0" smtClean="0"/>
              <a:t>: </a:t>
            </a:r>
            <a:r>
              <a:rPr lang="tr-TR" sz="2000" dirty="0" smtClean="0"/>
              <a:t>Yenilik ve Eğitim Teknolojileri Genel Müdürlüğü arşivinden seçilen fotoğraflar derslerinizdeki görsel malzemeyi zenginleştirmek için artık EBA görsel modülünde. Zaman içerisinde öğretmenlerimizin de katılımıyla eğitimin görsel tarihine dönüşmesi planlanan bu modülde sizler için hazırlanan harita, grafik, animasyon ve simülasyonlar da yer alacak. </a:t>
            </a:r>
          </a:p>
          <a:p>
            <a:endParaRPr lang="tr-TR" sz="2000" dirty="0"/>
          </a:p>
        </p:txBody>
      </p:sp>
      <p:pic>
        <p:nvPicPr>
          <p:cNvPr id="6"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962311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3" descr="C:\Users\musa\Desktop\görsel.png"/>
          <p:cNvPicPr>
            <a:picLocks noChangeAspect="1" noChangeArrowheads="1"/>
          </p:cNvPicPr>
          <p:nvPr/>
        </p:nvPicPr>
        <p:blipFill>
          <a:blip r:embed="rId2"/>
          <a:srcRect/>
          <a:stretch>
            <a:fillRect/>
          </a:stretch>
        </p:blipFill>
        <p:spPr bwMode="auto">
          <a:xfrm>
            <a:off x="0" y="0"/>
            <a:ext cx="8215338"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9592" y="1714488"/>
            <a:ext cx="6728792" cy="4000528"/>
          </a:xfrm>
        </p:spPr>
        <p:txBody>
          <a:bodyPr>
            <a:normAutofit/>
          </a:bodyPr>
          <a:lstStyle/>
          <a:p>
            <a:r>
              <a:rPr lang="tr-TR" sz="2000" dirty="0" smtClean="0"/>
              <a:t>Eğitimin geleceğe açılan kapısı olan Eğitim Bilişim Ağı, Yenilik ve Eğitim Teknolojileri Genel Müdürlüğü tarafından yürütülen çevrimiçi bir sosyal eğitim platformudur.</a:t>
            </a:r>
          </a:p>
          <a:p>
            <a:endParaRPr lang="tr-TR" sz="2000" dirty="0" smtClean="0"/>
          </a:p>
          <a:p>
            <a:r>
              <a:rPr lang="tr-TR" sz="2000" dirty="0" smtClean="0"/>
              <a:t>Bu platformun amacı; okulda, evde, kısacası ihtiyaç duyulan her yerde bilgi teknolojileri araçlarını kullanarak etkili materyal kullanımını destekleyip teknolojinin eğitime entegrasyonunu sağlamaktır. </a:t>
            </a:r>
          </a:p>
          <a:p>
            <a:pPr algn="just"/>
            <a:endParaRPr lang="tr-TR" sz="1600" b="1" dirty="0" smtClean="0"/>
          </a:p>
        </p:txBody>
      </p:sp>
      <p:pic>
        <p:nvPicPr>
          <p:cNvPr id="1026"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2382811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142976" y="2285992"/>
            <a:ext cx="6429420" cy="2554545"/>
          </a:xfrm>
          <a:prstGeom prst="rect">
            <a:avLst/>
          </a:prstGeom>
          <a:noFill/>
        </p:spPr>
        <p:txBody>
          <a:bodyPr wrap="square" rtlCol="0">
            <a:spAutoFit/>
          </a:bodyPr>
          <a:lstStyle/>
          <a:p>
            <a:r>
              <a:rPr lang="tr-TR" sz="2000" b="1" u="sng" dirty="0" smtClean="0"/>
              <a:t>7-  Tartışalım Modülü</a:t>
            </a:r>
            <a:r>
              <a:rPr lang="tr-TR" sz="2000" b="1" dirty="0" smtClean="0"/>
              <a:t>: </a:t>
            </a:r>
            <a:r>
              <a:rPr lang="tr-TR" sz="2000" dirty="0" smtClean="0"/>
              <a:t>Eğitim Bilişim Ağı’nın tartışalım bölümü, sistemin daha verimli olması, etkin kullanılması amacıyla tasarlandı. Eğitimle ilgili her türlü yeni fikirlerinizi, hangi e-içeriğin hangi noktada daha faydalı olduğu konusundaki düşüncelerinizi burada paylaşabilir; meslektaşlarınızla fikir alışverişi yaparken diğer öğretmenlerin nelerden nasıl faydalandığını da öğrenebilirsiniz. </a:t>
            </a:r>
            <a:endParaRPr lang="tr-TR" sz="2000" dirty="0"/>
          </a:p>
        </p:txBody>
      </p:sp>
      <p:pic>
        <p:nvPicPr>
          <p:cNvPr id="6"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2757054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071538" y="2500306"/>
            <a:ext cx="6429420" cy="1631216"/>
          </a:xfrm>
          <a:prstGeom prst="rect">
            <a:avLst/>
          </a:prstGeom>
          <a:noFill/>
        </p:spPr>
        <p:txBody>
          <a:bodyPr wrap="square" rtlCol="0">
            <a:spAutoFit/>
          </a:bodyPr>
          <a:lstStyle/>
          <a:p>
            <a:r>
              <a:rPr lang="tr-TR" sz="2000" b="1" u="sng" dirty="0" smtClean="0"/>
              <a:t>EBA Market</a:t>
            </a:r>
            <a:r>
              <a:rPr lang="tr-TR" sz="2000" b="1" dirty="0" smtClean="0"/>
              <a:t>:</a:t>
            </a:r>
            <a:r>
              <a:rPr lang="tr-TR" sz="2000" dirty="0" smtClean="0"/>
              <a:t> Eğitimde FATİH Projesi kapsamında dağıtılan tablet bilgisayarlarda yüklü olarak gelen uygulama marketidir. EBA Market ile yeni uygulamalar indirebilecek, var olanları güncelleyebileceksiniz. </a:t>
            </a:r>
          </a:p>
          <a:p>
            <a:endParaRPr lang="tr-TR" sz="2000" dirty="0"/>
          </a:p>
        </p:txBody>
      </p:sp>
      <p:pic>
        <p:nvPicPr>
          <p:cNvPr id="6"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100781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071538" y="2071678"/>
            <a:ext cx="6429420" cy="1938992"/>
          </a:xfrm>
          <a:prstGeom prst="rect">
            <a:avLst/>
          </a:prstGeom>
          <a:noFill/>
        </p:spPr>
        <p:txBody>
          <a:bodyPr wrap="square" rtlCol="0">
            <a:spAutoFit/>
          </a:bodyPr>
          <a:lstStyle/>
          <a:p>
            <a:r>
              <a:rPr lang="tr-TR" sz="2000" b="1" dirty="0" smtClean="0"/>
              <a:t>Çalışmaları devam edenler; </a:t>
            </a:r>
            <a:endParaRPr lang="tr-TR" sz="2000" dirty="0" smtClean="0"/>
          </a:p>
          <a:p>
            <a:pPr>
              <a:buFont typeface="Arial" pitchFamily="34" charset="0"/>
              <a:buChar char="•"/>
            </a:pPr>
            <a:endParaRPr lang="tr-TR" sz="2000" dirty="0" smtClean="0"/>
          </a:p>
          <a:p>
            <a:pPr>
              <a:buFont typeface="Arial" pitchFamily="34" charset="0"/>
              <a:buChar char="•"/>
            </a:pPr>
            <a:r>
              <a:rPr lang="tr-TR" sz="2000" b="1" dirty="0" smtClean="0"/>
              <a:t>e-ders modülü</a:t>
            </a:r>
          </a:p>
          <a:p>
            <a:pPr>
              <a:buFont typeface="Arial" pitchFamily="34" charset="0"/>
              <a:buChar char="•"/>
            </a:pPr>
            <a:r>
              <a:rPr lang="tr-TR" sz="2000" b="1" dirty="0" smtClean="0"/>
              <a:t>Deneyler</a:t>
            </a:r>
            <a:endParaRPr lang="tr-TR" sz="2000" dirty="0" smtClean="0"/>
          </a:p>
          <a:p>
            <a:pPr>
              <a:buFont typeface="Arial" pitchFamily="34" charset="0"/>
              <a:buChar char="•"/>
            </a:pPr>
            <a:r>
              <a:rPr lang="tr-TR" sz="2000" b="1" dirty="0" smtClean="0"/>
              <a:t>Kırkambar Modülü</a:t>
            </a:r>
            <a:endParaRPr lang="tr-TR" sz="2000" dirty="0" smtClean="0"/>
          </a:p>
          <a:p>
            <a:endParaRPr lang="tr-TR" sz="2000" dirty="0"/>
          </a:p>
        </p:txBody>
      </p:sp>
      <p:pic>
        <p:nvPicPr>
          <p:cNvPr id="8"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2177315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3" descr="C:\Users\musa\Desktop\43352038df8f927c848a09b7a65b6bcb4e024ee436004-0-1024.png"/>
          <p:cNvPicPr>
            <a:picLocks noChangeAspect="1" noChangeArrowheads="1"/>
          </p:cNvPicPr>
          <p:nvPr/>
        </p:nvPicPr>
        <p:blipFill>
          <a:blip r:embed="rId2"/>
          <a:srcRect/>
          <a:stretch>
            <a:fillRect/>
          </a:stretch>
        </p:blipFill>
        <p:spPr bwMode="auto">
          <a:xfrm>
            <a:off x="428596" y="0"/>
            <a:ext cx="7429552" cy="105058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7239000" cy="748684"/>
          </a:xfrm>
        </p:spPr>
        <p:txBody>
          <a:bodyPr/>
          <a:lstStyle/>
          <a:p>
            <a:r>
              <a:rPr lang="tr-TR" dirty="0" err="1" smtClean="0"/>
              <a:t>Eba</a:t>
            </a:r>
            <a:r>
              <a:rPr lang="tr-TR" dirty="0" smtClean="0"/>
              <a:t> dosya</a:t>
            </a:r>
            <a:endParaRPr lang="tr-TR" dirty="0"/>
          </a:p>
        </p:txBody>
      </p:sp>
      <p:sp>
        <p:nvSpPr>
          <p:cNvPr id="3" name="2 İçerik Yer Tutucusu"/>
          <p:cNvSpPr>
            <a:spLocks noGrp="1"/>
          </p:cNvSpPr>
          <p:nvPr>
            <p:ph idx="1"/>
          </p:nvPr>
        </p:nvSpPr>
        <p:spPr/>
        <p:txBody>
          <a:bodyPr/>
          <a:lstStyle/>
          <a:p>
            <a:endParaRPr lang="tr-TR"/>
          </a:p>
        </p:txBody>
      </p:sp>
      <p:pic>
        <p:nvPicPr>
          <p:cNvPr id="6147" name="Picture 3" descr="C:\Users\musa\Desktop\ebadosya.png"/>
          <p:cNvPicPr>
            <a:picLocks noChangeAspect="1" noChangeArrowheads="1"/>
          </p:cNvPicPr>
          <p:nvPr/>
        </p:nvPicPr>
        <p:blipFill>
          <a:blip r:embed="rId2"/>
          <a:srcRect/>
          <a:stretch>
            <a:fillRect/>
          </a:stretch>
        </p:blipFill>
        <p:spPr bwMode="auto">
          <a:xfrm>
            <a:off x="0" y="1285860"/>
            <a:ext cx="8181937" cy="557211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descr="C:\Users\musa\Desktop\48872038df8f927c848a09b7a65b6bcb4e024ee436005-0-1024.png"/>
          <p:cNvPicPr>
            <a:picLocks noChangeAspect="1" noChangeArrowheads="1"/>
          </p:cNvPicPr>
          <p:nvPr/>
        </p:nvPicPr>
        <p:blipFill>
          <a:blip r:embed="rId2"/>
          <a:srcRect/>
          <a:stretch>
            <a:fillRect/>
          </a:stretch>
        </p:blipFill>
        <p:spPr bwMode="auto">
          <a:xfrm>
            <a:off x="714348" y="1"/>
            <a:ext cx="6429420" cy="90916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42910" y="2056686"/>
            <a:ext cx="6357982" cy="5078313"/>
          </a:xfrm>
          <a:prstGeom prst="rect">
            <a:avLst/>
          </a:prstGeom>
          <a:noFill/>
        </p:spPr>
        <p:txBody>
          <a:bodyPr wrap="square" rtlCol="0">
            <a:spAutoFit/>
          </a:bodyPr>
          <a:lstStyle/>
          <a:p>
            <a:r>
              <a:rPr lang="tr-TR" dirty="0" smtClean="0"/>
              <a:t>Ayrıca;</a:t>
            </a:r>
          </a:p>
          <a:p>
            <a:endParaRPr lang="tr-TR" dirty="0" smtClean="0"/>
          </a:p>
          <a:p>
            <a:pPr>
              <a:buFont typeface="Arial" pitchFamily="34" charset="0"/>
              <a:buChar char="•"/>
            </a:pPr>
            <a:r>
              <a:rPr lang="tr-TR" dirty="0" err="1" smtClean="0"/>
              <a:t>Eba</a:t>
            </a:r>
            <a:r>
              <a:rPr lang="tr-TR" dirty="0" smtClean="0"/>
              <a:t> 1-12 sınıfa kadar kullanılabiliyor.</a:t>
            </a:r>
          </a:p>
          <a:p>
            <a:pPr>
              <a:buFont typeface="Arial" pitchFamily="34" charset="0"/>
              <a:buChar char="•"/>
            </a:pPr>
            <a:endParaRPr lang="tr-TR" dirty="0" smtClean="0"/>
          </a:p>
          <a:p>
            <a:pPr>
              <a:buFont typeface="Arial" pitchFamily="34" charset="0"/>
              <a:buChar char="•"/>
            </a:pPr>
            <a:r>
              <a:rPr lang="tr-TR" dirty="0" smtClean="0"/>
              <a:t>Öğretmenlerimiz öğrenci seviyelerine göre içerik aktarıp kendi sorularını yayınlayıp sınav yaptırabiliyorlar.</a:t>
            </a:r>
          </a:p>
          <a:p>
            <a:endParaRPr lang="tr-TR" dirty="0" smtClean="0"/>
          </a:p>
          <a:p>
            <a:pPr>
              <a:buFont typeface="Arial" pitchFamily="34" charset="0"/>
              <a:buChar char="•"/>
            </a:pPr>
            <a:r>
              <a:rPr lang="tr-TR" dirty="0" smtClean="0"/>
              <a:t>Bir öğretmenin hazırladığı sorular satın alınabiliyor.</a:t>
            </a:r>
          </a:p>
          <a:p>
            <a:pPr>
              <a:buFont typeface="Arial" pitchFamily="34" charset="0"/>
              <a:buChar char="•"/>
            </a:pPr>
            <a:endParaRPr lang="tr-TR" dirty="0" smtClean="0"/>
          </a:p>
          <a:p>
            <a:pPr>
              <a:buFont typeface="Arial" pitchFamily="34" charset="0"/>
              <a:buChar char="•"/>
            </a:pPr>
            <a:r>
              <a:rPr lang="tr-TR" dirty="0" smtClean="0"/>
              <a:t>Yapılan çalışmalar karşılığında öğretmen ve öğrencilerimizi sürpriz hediyeler bekliyor. </a:t>
            </a:r>
          </a:p>
          <a:p>
            <a:pPr>
              <a:buFont typeface="Arial" pitchFamily="34" charset="0"/>
              <a:buChar char="•"/>
            </a:pPr>
            <a:endParaRPr lang="tr-TR" dirty="0" smtClean="0"/>
          </a:p>
          <a:p>
            <a:pPr>
              <a:buFont typeface="Arial" pitchFamily="34" charset="0"/>
              <a:buChar char="•"/>
            </a:pPr>
            <a:r>
              <a:rPr lang="tr-TR" dirty="0" err="1" smtClean="0"/>
              <a:t>Eba</a:t>
            </a:r>
            <a:r>
              <a:rPr lang="tr-TR" dirty="0" smtClean="0"/>
              <a:t> ana sayfasında yarışmalar düzenleniyor.</a:t>
            </a:r>
          </a:p>
          <a:p>
            <a:endParaRPr lang="tr-TR" dirty="0" smtClean="0"/>
          </a:p>
          <a:p>
            <a:endParaRPr lang="tr-TR" dirty="0" smtClean="0"/>
          </a:p>
          <a:p>
            <a:endParaRPr lang="tr-TR" dirty="0" smtClean="0"/>
          </a:p>
          <a:p>
            <a:endParaRPr lang="tr-TR" dirty="0" smtClean="0"/>
          </a:p>
          <a:p>
            <a:endParaRPr lang="tr-TR" dirty="0"/>
          </a:p>
        </p:txBody>
      </p:sp>
      <p:pic>
        <p:nvPicPr>
          <p:cNvPr id="5"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8" name="Başlık 1"/>
          <p:cNvSpPr>
            <a:spLocks noGrp="1"/>
          </p:cNvSpPr>
          <p:nvPr>
            <p:ph type="title"/>
          </p:nvPr>
        </p:nvSpPr>
        <p:spPr>
          <a:xfrm>
            <a:off x="3571868" y="428604"/>
            <a:ext cx="4357718" cy="714372"/>
          </a:xfrm>
        </p:spPr>
        <p:txBody>
          <a:bodyPr>
            <a:normAutofit/>
          </a:bodyPr>
          <a:lstStyle/>
          <a:p>
            <a:r>
              <a:rPr lang="tr-TR" sz="2800" dirty="0" smtClean="0"/>
              <a:t>EBA ÖĞRETMEN GİRİŞİ</a:t>
            </a:r>
            <a:endParaRPr lang="tr-TR" sz="2800" dirty="0"/>
          </a:p>
        </p:txBody>
      </p:sp>
      <p:sp>
        <p:nvSpPr>
          <p:cNvPr id="5" name="4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pic>
        <p:nvPicPr>
          <p:cNvPr id="6" name="Picture 2" descr="C:\Users\musa\Desktop\giriş.png"/>
          <p:cNvPicPr>
            <a:picLocks noChangeAspect="1" noChangeArrowheads="1"/>
          </p:cNvPicPr>
          <p:nvPr/>
        </p:nvPicPr>
        <p:blipFill>
          <a:blip r:embed="rId3"/>
          <a:srcRect/>
          <a:stretch>
            <a:fillRect/>
          </a:stretch>
        </p:blipFill>
        <p:spPr bwMode="auto">
          <a:xfrm>
            <a:off x="0" y="1714488"/>
            <a:ext cx="8143900" cy="4333618"/>
          </a:xfrm>
          <a:prstGeom prst="rect">
            <a:avLst/>
          </a:prstGeom>
          <a:noFill/>
        </p:spPr>
      </p:pic>
    </p:spTree>
    <p:extLst>
      <p:ext uri="{BB962C8B-B14F-4D97-AF65-F5344CB8AC3E}">
        <p14:creationId xmlns="" xmlns:p14="http://schemas.microsoft.com/office/powerpoint/2010/main" val="2858700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568490"/>
            <a:ext cx="8143900" cy="42894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2" descr="C:\Users\musa\Desktop\1329.jpg"/>
          <p:cNvPicPr>
            <a:picLocks noChangeAspect="1" noChangeArrowheads="1"/>
          </p:cNvPicPr>
          <p:nvPr/>
        </p:nvPicPr>
        <p:blipFill>
          <a:blip r:embed="rId3"/>
          <a:srcRect/>
          <a:stretch>
            <a:fillRect/>
          </a:stretch>
        </p:blipFill>
        <p:spPr bwMode="auto">
          <a:xfrm>
            <a:off x="642910" y="0"/>
            <a:ext cx="2837436" cy="1591624"/>
          </a:xfrm>
          <a:prstGeom prst="rect">
            <a:avLst/>
          </a:prstGeom>
          <a:noFill/>
        </p:spPr>
      </p:pic>
      <p:sp>
        <p:nvSpPr>
          <p:cNvPr id="6" name="5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C:\Users\musa\Desktop\öğr.png"/>
          <p:cNvPicPr>
            <a:picLocks noChangeAspect="1" noChangeArrowheads="1"/>
          </p:cNvPicPr>
          <p:nvPr/>
        </p:nvPicPr>
        <p:blipFill>
          <a:blip r:embed="rId2"/>
          <a:srcRect/>
          <a:stretch>
            <a:fillRect/>
          </a:stretch>
        </p:blipFill>
        <p:spPr bwMode="auto">
          <a:xfrm>
            <a:off x="0" y="0"/>
            <a:ext cx="9143999" cy="68580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usa\Desktop\ansayfa.png"/>
          <p:cNvPicPr>
            <a:picLocks noChangeAspect="1" noChangeArrowheads="1"/>
          </p:cNvPicPr>
          <p:nvPr/>
        </p:nvPicPr>
        <p:blipFill>
          <a:blip r:embed="rId2"/>
          <a:srcRect/>
          <a:stretch>
            <a:fillRect/>
          </a:stretch>
        </p:blipFill>
        <p:spPr bwMode="auto">
          <a:xfrm>
            <a:off x="928694" y="0"/>
            <a:ext cx="6215074" cy="67948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9" name="Başlık 1"/>
          <p:cNvSpPr>
            <a:spLocks noGrp="1"/>
          </p:cNvSpPr>
          <p:nvPr>
            <p:ph type="title"/>
          </p:nvPr>
        </p:nvSpPr>
        <p:spPr>
          <a:xfrm>
            <a:off x="714348" y="1643050"/>
            <a:ext cx="7239000" cy="714372"/>
          </a:xfrm>
        </p:spPr>
        <p:txBody>
          <a:bodyPr>
            <a:normAutofit/>
          </a:bodyPr>
          <a:lstStyle/>
          <a:p>
            <a:r>
              <a:rPr lang="tr-TR" sz="2800" dirty="0" smtClean="0"/>
              <a:t>EBA </a:t>
            </a:r>
            <a:r>
              <a:rPr lang="tr-TR" sz="2800" dirty="0" err="1" smtClean="0"/>
              <a:t>ÖĞREncİ</a:t>
            </a:r>
            <a:r>
              <a:rPr lang="tr-TR" sz="2800" dirty="0" smtClean="0"/>
              <a:t> ŞİFRE VERİMİ</a:t>
            </a:r>
            <a:endParaRPr lang="tr-TR" sz="2800" dirty="0"/>
          </a:p>
        </p:txBody>
      </p:sp>
      <p:pic>
        <p:nvPicPr>
          <p:cNvPr id="2051" name="Picture 3" descr="C:\Users\musa\Desktop\öğrenci şifre verimi.png"/>
          <p:cNvPicPr>
            <a:picLocks noChangeAspect="1" noChangeArrowheads="1"/>
          </p:cNvPicPr>
          <p:nvPr/>
        </p:nvPicPr>
        <p:blipFill>
          <a:blip r:embed="rId3"/>
          <a:srcRect/>
          <a:stretch>
            <a:fillRect/>
          </a:stretch>
        </p:blipFill>
        <p:spPr bwMode="auto">
          <a:xfrm>
            <a:off x="0" y="2571744"/>
            <a:ext cx="8143899" cy="4286256"/>
          </a:xfrm>
          <a:prstGeom prst="rect">
            <a:avLst/>
          </a:prstGeom>
          <a:noFill/>
        </p:spPr>
      </p:pic>
    </p:spTree>
    <p:extLst>
      <p:ext uri="{BB962C8B-B14F-4D97-AF65-F5344CB8AC3E}">
        <p14:creationId xmlns="" xmlns:p14="http://schemas.microsoft.com/office/powerpoint/2010/main" val="692105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srcRect/>
          <a:stretch>
            <a:fillRect/>
          </a:stretch>
        </p:blipFill>
        <p:spPr bwMode="auto">
          <a:xfrm>
            <a:off x="0" y="-214338"/>
            <a:ext cx="9786974" cy="7286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3" name="2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
        <p:nvSpPr>
          <p:cNvPr id="4" name="3 Metin kutusu"/>
          <p:cNvSpPr txBox="1"/>
          <p:nvPr/>
        </p:nvSpPr>
        <p:spPr>
          <a:xfrm>
            <a:off x="2786050" y="4929198"/>
            <a:ext cx="5143536" cy="369332"/>
          </a:xfrm>
          <a:prstGeom prst="rect">
            <a:avLst/>
          </a:prstGeom>
          <a:noFill/>
        </p:spPr>
        <p:txBody>
          <a:bodyPr wrap="square" rtlCol="0">
            <a:spAutoFit/>
          </a:bodyPr>
          <a:lstStyle/>
          <a:p>
            <a:r>
              <a:rPr lang="tr-TR" dirty="0" smtClean="0"/>
              <a:t>Dinlediğiniz için teşekkür ederim. </a:t>
            </a:r>
            <a:r>
              <a:rPr lang="tr-TR" dirty="0" smtClean="0">
                <a:sym typeface="Wingdings" pitchFamily="2" charset="2"/>
              </a:rPr>
              <a:t></a:t>
            </a:r>
          </a:p>
        </p:txBody>
      </p:sp>
    </p:spTree>
    <p:extLst>
      <p:ext uri="{BB962C8B-B14F-4D97-AF65-F5344CB8AC3E}">
        <p14:creationId xmlns="" xmlns:p14="http://schemas.microsoft.com/office/powerpoint/2010/main" val="47669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4348" y="1571612"/>
            <a:ext cx="7215238" cy="4786346"/>
          </a:xfrm>
        </p:spPr>
        <p:txBody>
          <a:bodyPr>
            <a:normAutofit/>
          </a:bodyPr>
          <a:lstStyle/>
          <a:p>
            <a:pPr>
              <a:buNone/>
            </a:pPr>
            <a:r>
              <a:rPr lang="tr-TR" sz="2000" dirty="0" smtClean="0"/>
              <a:t>Öğretmen ve öğrenciler başta olmak üzere eğitimin tüm paydaşları için tasarlanan EBA;</a:t>
            </a:r>
          </a:p>
          <a:p>
            <a:pPr>
              <a:buNone/>
            </a:pPr>
            <a:endParaRPr lang="tr-TR" sz="2000" dirty="0" smtClean="0"/>
          </a:p>
          <a:p>
            <a:r>
              <a:rPr lang="tr-TR" sz="2000" dirty="0" smtClean="0"/>
              <a:t> Farklı, zengin ve eğitici içerikler sunmak,</a:t>
            </a:r>
          </a:p>
          <a:p>
            <a:endParaRPr lang="tr-TR" sz="2000" dirty="0" smtClean="0"/>
          </a:p>
          <a:p>
            <a:r>
              <a:rPr lang="tr-TR" sz="2000" dirty="0" smtClean="0"/>
              <a:t> Bilişim kültürünü yaygınlaştırarak eğitimde kullanılmasını sağlamak,</a:t>
            </a:r>
          </a:p>
          <a:p>
            <a:endParaRPr lang="tr-TR" sz="2000" dirty="0" smtClean="0"/>
          </a:p>
          <a:p>
            <a:r>
              <a:rPr lang="tr-TR" sz="2000" dirty="0" smtClean="0"/>
              <a:t> İçerikle ilgili ihtiyaçlarınıza cevap vermek,</a:t>
            </a:r>
          </a:p>
          <a:p>
            <a:endParaRPr lang="tr-TR" sz="2000" dirty="0" smtClean="0"/>
          </a:p>
          <a:p>
            <a:r>
              <a:rPr lang="tr-TR" sz="2000" dirty="0" smtClean="0"/>
              <a:t> Sosyal ağ yapısıyla bilgi alışverişinde bulunmak,</a:t>
            </a:r>
          </a:p>
        </p:txBody>
      </p:sp>
      <p:pic>
        <p:nvPicPr>
          <p:cNvPr id="7"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51445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6" name="5 İçerik Yer Tutucusu"/>
          <p:cNvSpPr>
            <a:spLocks noGrp="1"/>
          </p:cNvSpPr>
          <p:nvPr>
            <p:ph idx="1"/>
          </p:nvPr>
        </p:nvSpPr>
        <p:spPr/>
        <p:txBody>
          <a:bodyPr>
            <a:normAutofit/>
          </a:bodyPr>
          <a:lstStyle/>
          <a:p>
            <a:r>
              <a:rPr lang="tr-TR" sz="2400" dirty="0" smtClean="0"/>
              <a:t> Zengin ve gittikçe büyüyen arşiviyle derslere katkı sağlamak,</a:t>
            </a:r>
          </a:p>
          <a:p>
            <a:endParaRPr lang="tr-TR" sz="2400" dirty="0" smtClean="0"/>
          </a:p>
          <a:p>
            <a:r>
              <a:rPr lang="tr-TR" sz="2400" dirty="0" smtClean="0"/>
              <a:t> Bilgiyi öğrenirken aynı zamanda yeniden yapılandırabilmek ve bilgiden bilgi üretmek,</a:t>
            </a:r>
          </a:p>
          <a:p>
            <a:endParaRPr lang="tr-TR" sz="2400" dirty="0" smtClean="0"/>
          </a:p>
          <a:p>
            <a:r>
              <a:rPr lang="tr-TR" sz="2400" dirty="0" smtClean="0"/>
              <a:t> Farklı öğrenme stillerine (sözel, görsel, sayısal, sosyal, bireysel, işitsel öğrenme) sahip öğrencileri de kapsamak,</a:t>
            </a:r>
          </a:p>
          <a:p>
            <a:endParaRPr lang="tr-TR" sz="2400" dirty="0"/>
          </a:p>
        </p:txBody>
      </p:sp>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2937627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700808"/>
            <a:ext cx="6728792" cy="3871332"/>
          </a:xfrm>
        </p:spPr>
        <p:txBody>
          <a:bodyPr>
            <a:normAutofit/>
          </a:bodyPr>
          <a:lstStyle/>
          <a:p>
            <a:pPr>
              <a:buNone/>
            </a:pPr>
            <a:endParaRPr lang="tr-TR" sz="2400" dirty="0" smtClean="0"/>
          </a:p>
          <a:p>
            <a:r>
              <a:rPr lang="tr-TR" sz="2400" dirty="0" smtClean="0"/>
              <a:t>Bütün öğretmenleri ortak bir paydada buluşturarak eğitime el birliğiyle yön vermelerini sağlamak,</a:t>
            </a:r>
          </a:p>
          <a:p>
            <a:pPr>
              <a:buNone/>
            </a:pPr>
            <a:endParaRPr lang="tr-TR" sz="2400" dirty="0" smtClean="0"/>
          </a:p>
          <a:p>
            <a:r>
              <a:rPr lang="tr-TR" sz="2400" dirty="0" smtClean="0"/>
              <a:t> Teknolojiyi bir amaç olarak değil bir araç olarak kullanmak amacıyla tasarlanan sosyal bir eğitim platformudur.</a:t>
            </a:r>
          </a:p>
          <a:p>
            <a:pPr indent="0" algn="just">
              <a:buNone/>
            </a:pPr>
            <a:endParaRPr lang="tr-TR" sz="2400" dirty="0" smtClean="0"/>
          </a:p>
        </p:txBody>
      </p:sp>
      <p:pic>
        <p:nvPicPr>
          <p:cNvPr id="6"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3718474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9592" y="2276872"/>
            <a:ext cx="6487118" cy="2652326"/>
          </a:xfrm>
        </p:spPr>
        <p:txBody>
          <a:bodyPr>
            <a:noAutofit/>
          </a:bodyPr>
          <a:lstStyle/>
          <a:p>
            <a:r>
              <a:rPr lang="tr-TR" sz="2800" b="1" dirty="0" smtClean="0"/>
              <a:t>EBA, içinde bir dolu dünya barındırır. Bunlar;</a:t>
            </a:r>
          </a:p>
          <a:p>
            <a:endParaRPr lang="tr-TR" sz="2800" b="1" dirty="0" smtClean="0"/>
          </a:p>
          <a:p>
            <a:endParaRPr lang="tr-TR" sz="2800" b="1" dirty="0" smtClean="0"/>
          </a:p>
          <a:p>
            <a:endParaRPr lang="tr-TR" sz="2800" dirty="0" smtClean="0"/>
          </a:p>
          <a:p>
            <a:endParaRPr lang="tr-TR" sz="2800" dirty="0" smtClean="0"/>
          </a:p>
        </p:txBody>
      </p:sp>
      <p:pic>
        <p:nvPicPr>
          <p:cNvPr id="5"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1517792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071538" y="2500306"/>
            <a:ext cx="6286544" cy="2246769"/>
          </a:xfrm>
          <a:prstGeom prst="rect">
            <a:avLst/>
          </a:prstGeom>
          <a:noFill/>
        </p:spPr>
        <p:txBody>
          <a:bodyPr wrap="square" rtlCol="0">
            <a:spAutoFit/>
          </a:bodyPr>
          <a:lstStyle/>
          <a:p>
            <a:r>
              <a:rPr lang="tr-TR" sz="2000" b="1" u="sng" dirty="0" smtClean="0"/>
              <a:t>1-  Haber Modülü</a:t>
            </a:r>
            <a:r>
              <a:rPr lang="tr-TR" sz="2000" b="1" dirty="0" smtClean="0"/>
              <a:t>: </a:t>
            </a:r>
            <a:r>
              <a:rPr lang="tr-TR" sz="2000" dirty="0" smtClean="0"/>
              <a:t>Öğretmen ve öğrencilerin yaptığı birbirinden güzel çalışmaları herkesin duyması, görmesi, örnek alarak daha da iyisini geliştirebilmesi amacıyla tasarlanan bir modüldür. Yapılan her türlü etkinlik ya da haber değeri taşıyan faaliyet buraya eklenebilir.</a:t>
            </a:r>
          </a:p>
          <a:p>
            <a:endParaRPr lang="tr-TR" sz="2000" dirty="0"/>
          </a:p>
        </p:txBody>
      </p:sp>
      <p:pic>
        <p:nvPicPr>
          <p:cNvPr id="6" name="Picture 2" descr="C:\Users\musa\Desktop\1329.jpg"/>
          <p:cNvPicPr>
            <a:picLocks noChangeAspect="1" noChangeArrowheads="1"/>
          </p:cNvPicPr>
          <p:nvPr/>
        </p:nvPicPr>
        <p:blipFill>
          <a:blip r:embed="rId2"/>
          <a:srcRect/>
          <a:stretch>
            <a:fillRect/>
          </a:stretch>
        </p:blipFill>
        <p:spPr bwMode="auto">
          <a:xfrm>
            <a:off x="642910" y="0"/>
            <a:ext cx="2837436" cy="1591624"/>
          </a:xfrm>
          <a:prstGeom prst="rect">
            <a:avLst/>
          </a:prstGeom>
          <a:noFill/>
        </p:spPr>
      </p:pic>
      <p:sp>
        <p:nvSpPr>
          <p:cNvPr id="4" name="3 Metin kutusu"/>
          <p:cNvSpPr txBox="1"/>
          <p:nvPr/>
        </p:nvSpPr>
        <p:spPr>
          <a:xfrm>
            <a:off x="0" y="6429396"/>
            <a:ext cx="3214678" cy="369332"/>
          </a:xfrm>
          <a:prstGeom prst="rect">
            <a:avLst/>
          </a:prstGeom>
          <a:noFill/>
        </p:spPr>
        <p:txBody>
          <a:bodyPr wrap="square" rtlCol="0">
            <a:spAutoFit/>
          </a:bodyPr>
          <a:lstStyle/>
          <a:p>
            <a:r>
              <a:rPr lang="tr-TR" dirty="0" smtClean="0"/>
              <a:t>http://www.</a:t>
            </a:r>
            <a:r>
              <a:rPr lang="tr-TR" dirty="0" err="1" smtClean="0"/>
              <a:t>eba</a:t>
            </a:r>
            <a:r>
              <a:rPr lang="tr-TR" dirty="0" smtClean="0"/>
              <a:t>.gov.tr/</a:t>
            </a:r>
            <a:endParaRPr lang="tr-TR" dirty="0"/>
          </a:p>
        </p:txBody>
      </p:sp>
    </p:spTree>
    <p:extLst>
      <p:ext uri="{BB962C8B-B14F-4D97-AF65-F5344CB8AC3E}">
        <p14:creationId xmlns="" xmlns:p14="http://schemas.microsoft.com/office/powerpoint/2010/main" val="4098881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C:\Users\musa\Desktop\haber.png"/>
          <p:cNvPicPr>
            <a:picLocks noChangeAspect="1" noChangeArrowheads="1"/>
          </p:cNvPicPr>
          <p:nvPr/>
        </p:nvPicPr>
        <p:blipFill>
          <a:blip r:embed="rId2"/>
          <a:srcRect/>
          <a:stretch>
            <a:fillRect/>
          </a:stretch>
        </p:blipFill>
        <p:spPr bwMode="auto">
          <a:xfrm>
            <a:off x="-71470" y="0"/>
            <a:ext cx="821537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1324</TotalTime>
  <Words>226</Words>
  <Application>Microsoft Office PowerPoint</Application>
  <PresentationFormat>Ekran Gösterisi (4:3)</PresentationFormat>
  <Paragraphs>75</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Zengin</vt:lpstr>
      <vt:lpstr>EBA</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Eba dosya</vt:lpstr>
      <vt:lpstr>Slayt 25</vt:lpstr>
      <vt:lpstr>Slayt 26</vt:lpstr>
      <vt:lpstr>EBA ÖĞRETMEN GİRİŞİ</vt:lpstr>
      <vt:lpstr>Slayt 28</vt:lpstr>
      <vt:lpstr>Slayt 29</vt:lpstr>
      <vt:lpstr>EBA ÖĞREncİ ŞİFRE VERİMİ</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DYNED KURULUM SÜRECİ</dc:title>
  <dc:creator>Büyükdere</dc:creator>
  <cp:lastModifiedBy>tuğba</cp:lastModifiedBy>
  <cp:revision>35</cp:revision>
  <dcterms:created xsi:type="dcterms:W3CDTF">2015-03-15T07:54:37Z</dcterms:created>
  <dcterms:modified xsi:type="dcterms:W3CDTF">2016-02-15T17:32:27Z</dcterms:modified>
</cp:coreProperties>
</file>