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2"/>
  </p:notesMasterIdLst>
  <p:sldIdLst>
    <p:sldId id="434" r:id="rId2"/>
    <p:sldId id="391" r:id="rId3"/>
    <p:sldId id="392" r:id="rId4"/>
    <p:sldId id="393" r:id="rId5"/>
    <p:sldId id="394" r:id="rId6"/>
    <p:sldId id="395" r:id="rId7"/>
    <p:sldId id="396" r:id="rId8"/>
    <p:sldId id="441" r:id="rId9"/>
    <p:sldId id="442" r:id="rId10"/>
    <p:sldId id="443" r:id="rId11"/>
    <p:sldId id="452" r:id="rId12"/>
    <p:sldId id="453" r:id="rId13"/>
    <p:sldId id="454" r:id="rId14"/>
    <p:sldId id="455" r:id="rId15"/>
    <p:sldId id="456" r:id="rId16"/>
    <p:sldId id="457" r:id="rId17"/>
    <p:sldId id="458" r:id="rId18"/>
    <p:sldId id="459" r:id="rId19"/>
    <p:sldId id="460" r:id="rId20"/>
    <p:sldId id="447" r:id="rId21"/>
    <p:sldId id="448" r:id="rId22"/>
    <p:sldId id="461" r:id="rId23"/>
    <p:sldId id="419" r:id="rId24"/>
    <p:sldId id="420" r:id="rId25"/>
    <p:sldId id="462" r:id="rId26"/>
    <p:sldId id="444" r:id="rId27"/>
    <p:sldId id="463" r:id="rId28"/>
    <p:sldId id="465" r:id="rId29"/>
    <p:sldId id="466" r:id="rId30"/>
    <p:sldId id="467" r:id="rId31"/>
    <p:sldId id="468" r:id="rId32"/>
    <p:sldId id="469" r:id="rId33"/>
    <p:sldId id="470" r:id="rId34"/>
    <p:sldId id="471" r:id="rId35"/>
    <p:sldId id="472" r:id="rId36"/>
    <p:sldId id="473" r:id="rId37"/>
    <p:sldId id="445" r:id="rId38"/>
    <p:sldId id="421" r:id="rId39"/>
    <p:sldId id="430" r:id="rId40"/>
    <p:sldId id="423" r:id="rId41"/>
    <p:sldId id="479" r:id="rId42"/>
    <p:sldId id="480" r:id="rId43"/>
    <p:sldId id="481" r:id="rId44"/>
    <p:sldId id="424" r:id="rId45"/>
    <p:sldId id="429" r:id="rId46"/>
    <p:sldId id="428" r:id="rId47"/>
    <p:sldId id="425" r:id="rId48"/>
    <p:sldId id="431" r:id="rId49"/>
    <p:sldId id="432" r:id="rId50"/>
    <p:sldId id="415" r:id="rId51"/>
    <p:sldId id="416" r:id="rId52"/>
    <p:sldId id="256" r:id="rId53"/>
    <p:sldId id="337" r:id="rId54"/>
    <p:sldId id="257" r:id="rId55"/>
    <p:sldId id="380" r:id="rId56"/>
    <p:sldId id="258" r:id="rId57"/>
    <p:sldId id="381" r:id="rId58"/>
    <p:sldId id="268" r:id="rId59"/>
    <p:sldId id="259" r:id="rId60"/>
    <p:sldId id="264" r:id="rId61"/>
    <p:sldId id="260" r:id="rId62"/>
    <p:sldId id="261" r:id="rId63"/>
    <p:sldId id="382" r:id="rId64"/>
    <p:sldId id="330" r:id="rId65"/>
    <p:sldId id="262" r:id="rId66"/>
    <p:sldId id="383" r:id="rId67"/>
    <p:sldId id="298" r:id="rId68"/>
    <p:sldId id="384" r:id="rId69"/>
    <p:sldId id="299" r:id="rId70"/>
    <p:sldId id="263" r:id="rId71"/>
    <p:sldId id="385" r:id="rId72"/>
    <p:sldId id="265" r:id="rId73"/>
    <p:sldId id="267" r:id="rId74"/>
    <p:sldId id="266" r:id="rId75"/>
    <p:sldId id="269" r:id="rId76"/>
    <p:sldId id="273" r:id="rId77"/>
    <p:sldId id="274" r:id="rId78"/>
    <p:sldId id="275" r:id="rId79"/>
    <p:sldId id="313" r:id="rId80"/>
    <p:sldId id="294" r:id="rId8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33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52" autoAdjust="0"/>
    <p:restoredTop sz="94987" autoAdjust="0"/>
  </p:normalViewPr>
  <p:slideViewPr>
    <p:cSldViewPr>
      <p:cViewPr>
        <p:scale>
          <a:sx n="48" d="100"/>
          <a:sy n="48" d="100"/>
        </p:scale>
        <p:origin x="-1926"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6362B-B146-4D31-AEEB-B37AAA426AC7}" type="datetimeFigureOut">
              <a:rPr lang="tr-TR" smtClean="0"/>
              <a:pPr/>
              <a:t>08.02.2016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6B478-84CF-4973-A6FC-593AFA2E5B45}" type="slidenum">
              <a:rPr lang="tr-TR" smtClean="0"/>
              <a:pPr/>
              <a:t>‹#›</a:t>
            </a:fld>
            <a:endParaRPr lang="tr-TR"/>
          </a:p>
        </p:txBody>
      </p:sp>
    </p:spTree>
    <p:extLst>
      <p:ext uri="{BB962C8B-B14F-4D97-AF65-F5344CB8AC3E}">
        <p14:creationId xmlns="" xmlns:p14="http://schemas.microsoft.com/office/powerpoint/2010/main" val="245266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0748A9-ACE1-4B19-8BBC-E5E8C3D76AE1}"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0748A9-ACE1-4B19-8BBC-E5E8C3D76AE1}"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D36B478-84CF-4973-A6FC-593AFA2E5B45}" type="slidenum">
              <a:rPr lang="tr-TR" smtClean="0"/>
              <a:pPr/>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08.02.2016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08.02.2016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tr/url?sa=i&amp;rct=j&amp;q=&amp;esrc=s&amp;source=images&amp;cd=&amp;cad=rja&amp;uact=8&amp;ved=0ahUKEwijv8vr-JXKAhVCUBoKHdvZCsMQjRwIBw&amp;url=http://www.selmandogan.com.tr/galeri/15/17&amp;bvm=bv.110151844,d.bGg&amp;psig=AFQjCNEyUlooZ6Cp5b8eadne_Bpi-6CQ9A&amp;ust=1452195625380700"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jpeg"/><Relationship Id="rId2" Type="http://schemas.openxmlformats.org/officeDocument/2006/relationships/hyperlink" Target="http://www.cumhuriyet.com.tr/foto/foto_galeri/150619/2/Turkiye_deki_is_guvenliginin_fotograflari.html" TargetMode="External"/><Relationship Id="rId1" Type="http://schemas.openxmlformats.org/officeDocument/2006/relationships/slideLayout" Target="../slideLayouts/slideLayout1.xml"/><Relationship Id="rId6"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5" Type="http://schemas.openxmlformats.org/officeDocument/2006/relationships/image" Target="../media/image32.jpeg"/><Relationship Id="rId4" Type="http://schemas.openxmlformats.org/officeDocument/2006/relationships/hyperlink" Target="http://www.google.com.tr/url?sa=i&amp;rct=j&amp;q=&amp;esrc=s&amp;source=images&amp;cd=&amp;cad=rja&amp;uact=8&amp;ved=0ahUKEwid_b_0-5XKAhXHthoKHcRSD3MQjRwIBw&amp;url=http://www.sacitaslan.com/kuyuya-dusen-cocuk-kurtarilamadi-haberi-72837&amp;bvm=bv.110151844,d.bGg&amp;psig=AFQjCNF3KzwXufZE677nEG6QfH9jbgo5OA&amp;ust=1452196552480880"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i_oI21y5bKAhXE7xQKHdMBDBUQjRwIBw&amp;url=http://www.bitenekadar.com/green-life-karbonmonoksit-duman-dogal-gaz-dedektoru-35741-firsat-urun&amp;psig=AFQjCNHcaoDMLPy1yAfWKMxiL0a49lVZUg&amp;ust=1452217740803163" TargetMode="External"/><Relationship Id="rId1" Type="http://schemas.openxmlformats.org/officeDocument/2006/relationships/slideLayout" Target="../slideLayouts/slideLayout1.xml"/><Relationship Id="rId6"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5" Type="http://schemas.openxmlformats.org/officeDocument/2006/relationships/image" Target="../media/image46.png"/><Relationship Id="rId4" Type="http://schemas.openxmlformats.org/officeDocument/2006/relationships/hyperlink" Target="http://www.google.com.tr/url?sa=i&amp;rct=j&amp;q=&amp;esrc=s&amp;source=images&amp;cd=&amp;cad=rja&amp;uact=8&amp;ved=0ahUKEwiFvPLQy5bKAhWG7RQKHVryB2gQjRwIBw&amp;url=http://www.elektronikguvenliksistemleri.info/duman-dedektoru-3294&amp;bvm=bv.110151844,d.d24&amp;psig=AFQjCNFW60rZ8qp3Iw2_Wk8wj4D6GQ7Jjg&amp;ust=14522179459242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jjkcOu_pXKAhUK1BoKHU8uB2IQjRwIBw&amp;url=http://www.3n.com.tr/siparis.htm&amp;bvm=bv.110151844,d.bGg&amp;psig=AFQjCNF94h_EDssPJIlkb01qpq8R6kIHiw&amp;ust=1452197203830287" TargetMode="External"/><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0" y="0"/>
            <a:ext cx="9144000" cy="6858000"/>
          </a:xfrm>
        </p:spPr>
        <p:style>
          <a:lnRef idx="0">
            <a:schemeClr val="accent4"/>
          </a:lnRef>
          <a:fillRef idx="3">
            <a:schemeClr val="accent4"/>
          </a:fillRef>
          <a:effectRef idx="3">
            <a:schemeClr val="accent4"/>
          </a:effectRef>
          <a:fontRef idx="minor">
            <a:schemeClr val="lt1"/>
          </a:fontRef>
        </p:style>
        <p:txBody>
          <a:bodyPr>
            <a:noAutofit/>
          </a:bodyPr>
          <a:lstStyle/>
          <a:p>
            <a:pPr algn="ctr" eaLnBrk="1" hangingPunct="1"/>
            <a:r>
              <a:rPr lang="tr-TR" altLang="tr-TR" sz="8000" b="1" i="1" dirty="0" smtClean="0">
                <a:solidFill>
                  <a:schemeClr val="bg1"/>
                </a:solidFill>
              </a:rPr>
              <a:t>Güroymak İlçe MEM </a:t>
            </a:r>
            <a:r>
              <a:rPr lang="tr-TR" altLang="tr-TR" sz="7200" b="1" i="1" dirty="0" smtClean="0">
                <a:solidFill>
                  <a:schemeClr val="bg1"/>
                </a:solidFill>
              </a:rPr>
              <a:t/>
            </a:r>
            <a:br>
              <a:rPr lang="tr-TR" altLang="tr-TR" sz="7200" b="1" i="1" dirty="0" smtClean="0">
                <a:solidFill>
                  <a:schemeClr val="bg1"/>
                </a:solidFill>
              </a:rPr>
            </a:br>
            <a:r>
              <a:rPr lang="tr-TR" altLang="tr-TR" sz="7200" b="1" i="1" dirty="0" smtClean="0">
                <a:solidFill>
                  <a:schemeClr val="bg1"/>
                </a:solidFill>
              </a:rPr>
              <a:t>İSG Birimi Okul Müdürleri Bilgilendirme Semineri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3">
            <a:schemeClr val="lt1"/>
          </a:lnRef>
          <a:fillRef idx="1">
            <a:schemeClr val="accent6"/>
          </a:fillRef>
          <a:effectRef idx="1">
            <a:schemeClr val="accent6"/>
          </a:effectRef>
          <a:fontRef idx="minor">
            <a:schemeClr val="lt1"/>
          </a:fontRef>
        </p:style>
        <p:txBody>
          <a:bodyPr>
            <a:normAutofit fontScale="77500" lnSpcReduction="20000"/>
          </a:bodyPr>
          <a:lstStyle/>
          <a:p>
            <a:pPr fontAlgn="base">
              <a:buNone/>
            </a:pPr>
            <a:r>
              <a:rPr lang="tr-TR" sz="3800" dirty="0" smtClean="0">
                <a:solidFill>
                  <a:srgbClr val="FFFF00"/>
                </a:solidFill>
              </a:rPr>
              <a:t>1-OSGK: Okul ISG Kurulu oluşturulması,</a:t>
            </a:r>
          </a:p>
          <a:p>
            <a:pPr fontAlgn="base">
              <a:buNone/>
            </a:pPr>
            <a:r>
              <a:rPr lang="tr-TR" sz="3800" dirty="0" smtClean="0">
                <a:solidFill>
                  <a:srgbClr val="FFFF00"/>
                </a:solidFill>
              </a:rPr>
              <a:t>2-ASGB: Alan Sağlık ve Güvenlik Kurulu oluşturulması,</a:t>
            </a:r>
          </a:p>
          <a:p>
            <a:pPr fontAlgn="base">
              <a:buNone/>
            </a:pPr>
            <a:r>
              <a:rPr lang="tr-TR" sz="3800" dirty="0" smtClean="0">
                <a:solidFill>
                  <a:srgbClr val="FFFF00"/>
                </a:solidFill>
              </a:rPr>
              <a:t>3-Çalışan temsilcisi seçimi,</a:t>
            </a:r>
          </a:p>
          <a:p>
            <a:pPr fontAlgn="base">
              <a:buNone/>
            </a:pPr>
            <a:r>
              <a:rPr lang="tr-TR" sz="3800" dirty="0" smtClean="0">
                <a:solidFill>
                  <a:srgbClr val="FFFF00"/>
                </a:solidFill>
              </a:rPr>
              <a:t>4-Okul İç Yönergesinin hazırlanması,</a:t>
            </a:r>
          </a:p>
          <a:p>
            <a:pPr fontAlgn="base">
              <a:buNone/>
            </a:pPr>
            <a:r>
              <a:rPr lang="tr-TR" sz="3800" dirty="0" smtClean="0">
                <a:solidFill>
                  <a:srgbClr val="FFFF00"/>
                </a:solidFill>
              </a:rPr>
              <a:t>5-Risk Değerlendirme Ekibi oluşturulması,</a:t>
            </a:r>
          </a:p>
          <a:p>
            <a:pPr fontAlgn="base">
              <a:buNone/>
            </a:pPr>
            <a:r>
              <a:rPr lang="tr-TR" sz="3800" dirty="0" smtClean="0">
                <a:solidFill>
                  <a:srgbClr val="FFFF00"/>
                </a:solidFill>
              </a:rPr>
              <a:t>6-Acil Durum Planlarının Yapılması (İlk yardım, tahliye, vb.)</a:t>
            </a:r>
          </a:p>
          <a:p>
            <a:pPr fontAlgn="base">
              <a:buNone/>
            </a:pPr>
            <a:r>
              <a:rPr lang="tr-TR" sz="3800" dirty="0" smtClean="0">
                <a:solidFill>
                  <a:srgbClr val="FFFF00"/>
                </a:solidFill>
              </a:rPr>
              <a:t>7-OSGK üyelerine İSG eğitimlerinin verilmesi,</a:t>
            </a:r>
          </a:p>
          <a:p>
            <a:pPr fontAlgn="base">
              <a:buNone/>
            </a:pPr>
            <a:r>
              <a:rPr lang="tr-TR" sz="3800" dirty="0" smtClean="0">
                <a:solidFill>
                  <a:srgbClr val="FFFF00"/>
                </a:solidFill>
              </a:rPr>
              <a:t>8-Çalışanlara İSG eğitimleri verilmesi,</a:t>
            </a:r>
          </a:p>
          <a:p>
            <a:pPr fontAlgn="base">
              <a:buNone/>
            </a:pPr>
            <a:r>
              <a:rPr lang="tr-TR" sz="3800" dirty="0" smtClean="0">
                <a:solidFill>
                  <a:srgbClr val="FFFF00"/>
                </a:solidFill>
              </a:rPr>
              <a:t>9-Risk Değerlendirmesi yapmak/yaptırmak, (Kontrol listelerini kullanarak)</a:t>
            </a:r>
          </a:p>
          <a:p>
            <a:pPr fontAlgn="base">
              <a:buNone/>
            </a:pPr>
            <a:r>
              <a:rPr lang="tr-TR" sz="3800" dirty="0" smtClean="0">
                <a:solidFill>
                  <a:srgbClr val="FFFF00"/>
                </a:solidFill>
              </a:rPr>
              <a:t>10-KKD: Kişisel Koruyucu Donanım Hazırlanması</a:t>
            </a:r>
          </a:p>
          <a:p>
            <a:pPr fontAlgn="base">
              <a:buNone/>
            </a:pPr>
            <a:r>
              <a:rPr lang="tr-TR" sz="3800" dirty="0" smtClean="0">
                <a:solidFill>
                  <a:srgbClr val="FFFF00"/>
                </a:solidFill>
              </a:rPr>
              <a:t>11-Yapılan değerlendirmeler sonucunda ihtiyaç olan düzeltici faaliyetlerin gerçekleştirilmesi,</a:t>
            </a:r>
          </a:p>
          <a:p>
            <a:pPr fontAlgn="base">
              <a:buNone/>
            </a:pPr>
            <a:r>
              <a:rPr lang="tr-TR" sz="3800" dirty="0" smtClean="0">
                <a:solidFill>
                  <a:srgbClr val="FFFF00"/>
                </a:solidFill>
              </a:rPr>
              <a:t>12-Form ve belgeler ile raporlamanın yapılması,</a:t>
            </a:r>
          </a:p>
          <a:p>
            <a:pPr fontAlgn="base">
              <a:buNone/>
            </a:pPr>
            <a:r>
              <a:rPr lang="tr-TR" sz="3800" dirty="0" smtClean="0">
                <a:solidFill>
                  <a:srgbClr val="FFFF00"/>
                </a:solidFill>
              </a:rPr>
              <a:t>13-Yapılanların gözden geçirilmesi ve sürecin devamlılığının sağlanması,</a:t>
            </a:r>
          </a:p>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500166" y="0"/>
            <a:ext cx="7643834" cy="923330"/>
          </a:xfrm>
          <a:prstGeom prst="rect">
            <a:avLst/>
          </a:prstGeom>
          <a:noFill/>
        </p:spPr>
        <p:txBody>
          <a:bodyPr wrap="square" rtlCol="0">
            <a:spAutoFit/>
          </a:bodyPr>
          <a:lstStyle/>
          <a:p>
            <a:pPr algn="ctr"/>
            <a:r>
              <a:rPr lang="tr-TR" sz="5400" b="1" dirty="0" smtClean="0">
                <a:solidFill>
                  <a:srgbClr val="0000FF"/>
                </a:solidFill>
              </a:rPr>
              <a:t>İSG KURULU</a:t>
            </a:r>
            <a:endParaRPr lang="tr-TR" sz="54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Picture 2"/>
          <p:cNvPicPr>
            <a:picLocks noChangeAspect="1" noChangeArrowheads="1"/>
          </p:cNvPicPr>
          <p:nvPr/>
        </p:nvPicPr>
        <p:blipFill>
          <a:blip r:embed="rId2" cstate="print"/>
          <a:srcRect/>
          <a:stretch>
            <a:fillRect/>
          </a:stretch>
        </p:blipFill>
        <p:spPr bwMode="auto">
          <a:xfrm>
            <a:off x="6084169" y="2348881"/>
            <a:ext cx="2462531" cy="1728191"/>
          </a:xfrm>
          <a:prstGeom prst="rect">
            <a:avLst/>
          </a:prstGeom>
          <a:noFill/>
          <a:ln w="9525">
            <a:noFill/>
            <a:miter lim="800000"/>
            <a:headEnd/>
            <a:tailEnd/>
          </a:ln>
        </p:spPr>
      </p:pic>
      <p:sp>
        <p:nvSpPr>
          <p:cNvPr id="10" name="object 4"/>
          <p:cNvSpPr txBox="1"/>
          <p:nvPr/>
        </p:nvSpPr>
        <p:spPr>
          <a:xfrm>
            <a:off x="0" y="1500174"/>
            <a:ext cx="9144000" cy="5357877"/>
          </a:xfrm>
          <a:prstGeom prst="rect">
            <a:avLst/>
          </a:prstGeom>
        </p:spPr>
        <p:txBody>
          <a:bodyPr vert="horz" wrap="square" lIns="0" tIns="0" rIns="0" bIns="0" rtlCol="0">
            <a:spAutoFit/>
          </a:bodyPr>
          <a:lstStyle/>
          <a:p>
            <a:pPr marL="1388110" algn="ctr">
              <a:lnSpc>
                <a:spcPct val="100000"/>
              </a:lnSpc>
            </a:pPr>
            <a:r>
              <a:rPr sz="2400" b="1" dirty="0">
                <a:solidFill>
                  <a:srgbClr val="FF0000"/>
                </a:solidFill>
                <a:latin typeface="Trebuchet MS"/>
                <a:cs typeface="Trebuchet MS"/>
              </a:rPr>
              <a:t>İŞ SAĞL</a:t>
            </a:r>
            <a:r>
              <a:rPr sz="2400" b="1" spc="5" dirty="0">
                <a:solidFill>
                  <a:srgbClr val="FF0000"/>
                </a:solidFill>
                <a:latin typeface="Trebuchet MS"/>
                <a:cs typeface="Trebuchet MS"/>
              </a:rPr>
              <a:t>I</a:t>
            </a:r>
            <a:r>
              <a:rPr sz="2400" b="1" dirty="0">
                <a:solidFill>
                  <a:srgbClr val="FF0000"/>
                </a:solidFill>
                <a:latin typeface="Trebuchet MS"/>
                <a:cs typeface="Trebuchet MS"/>
              </a:rPr>
              <a:t>ĞI</a:t>
            </a:r>
            <a:r>
              <a:rPr sz="2400" b="1" spc="-15" dirty="0">
                <a:solidFill>
                  <a:srgbClr val="FF0000"/>
                </a:solidFill>
                <a:latin typeface="Trebuchet MS"/>
                <a:cs typeface="Trebuchet MS"/>
              </a:rPr>
              <a:t> </a:t>
            </a:r>
            <a:r>
              <a:rPr sz="2400" b="1" dirty="0">
                <a:solidFill>
                  <a:srgbClr val="FF0000"/>
                </a:solidFill>
                <a:latin typeface="Trebuchet MS"/>
                <a:cs typeface="Trebuchet MS"/>
              </a:rPr>
              <a:t>VE </a:t>
            </a:r>
            <a:r>
              <a:rPr sz="2400" b="1" spc="-10" smtClean="0">
                <a:solidFill>
                  <a:srgbClr val="FF0000"/>
                </a:solidFill>
                <a:latin typeface="Trebuchet MS"/>
                <a:cs typeface="Trebuchet MS"/>
              </a:rPr>
              <a:t>G</a:t>
            </a:r>
            <a:r>
              <a:rPr sz="2400" b="1" smtClean="0">
                <a:solidFill>
                  <a:srgbClr val="FF0000"/>
                </a:solidFill>
                <a:latin typeface="Trebuchet MS"/>
                <a:cs typeface="Trebuchet MS"/>
              </a:rPr>
              <a:t>ÜVENLİĞİ</a:t>
            </a:r>
            <a:r>
              <a:rPr lang="tr-TR" sz="2400" b="1" dirty="0" smtClean="0">
                <a:solidFill>
                  <a:srgbClr val="FF0000"/>
                </a:solidFill>
                <a:latin typeface="Trebuchet MS"/>
                <a:cs typeface="Trebuchet MS"/>
              </a:rPr>
              <a:t> KURULU</a:t>
            </a:r>
            <a:endParaRPr sz="3600" dirty="0">
              <a:latin typeface="Times New Roman"/>
              <a:cs typeface="Times New Roman"/>
            </a:endParaRPr>
          </a:p>
          <a:p>
            <a:pPr marL="12700" marR="2611120">
              <a:lnSpc>
                <a:spcPct val="150100"/>
              </a:lnSpc>
            </a:pPr>
            <a:r>
              <a:rPr sz="2400" b="1" dirty="0">
                <a:solidFill>
                  <a:srgbClr val="0033CC"/>
                </a:solidFill>
                <a:latin typeface="Trebuchet MS"/>
                <a:cs typeface="Trebuchet MS"/>
              </a:rPr>
              <a:t>Elli </a:t>
            </a:r>
            <a:r>
              <a:rPr sz="2400" b="1" spc="-10" dirty="0">
                <a:solidFill>
                  <a:srgbClr val="0033CC"/>
                </a:solidFill>
                <a:latin typeface="Trebuchet MS"/>
                <a:cs typeface="Trebuchet MS"/>
              </a:rPr>
              <a:t>v</a:t>
            </a:r>
            <a:r>
              <a:rPr sz="2400" b="1" spc="-5" dirty="0">
                <a:solidFill>
                  <a:srgbClr val="0033CC"/>
                </a:solidFill>
                <a:latin typeface="Trebuchet MS"/>
                <a:cs typeface="Trebuchet MS"/>
              </a:rPr>
              <a:t>e</a:t>
            </a:r>
            <a:r>
              <a:rPr sz="2400" b="1" dirty="0">
                <a:solidFill>
                  <a:srgbClr val="0033CC"/>
                </a:solidFill>
                <a:latin typeface="Trebuchet MS"/>
                <a:cs typeface="Trebuchet MS"/>
              </a:rPr>
              <a:t> </a:t>
            </a:r>
            <a:r>
              <a:rPr sz="2400" b="1" spc="-5" dirty="0">
                <a:solidFill>
                  <a:srgbClr val="0033CC"/>
                </a:solidFill>
                <a:latin typeface="Trebuchet MS"/>
                <a:cs typeface="Trebuchet MS"/>
              </a:rPr>
              <a:t>daha</a:t>
            </a:r>
            <a:r>
              <a:rPr sz="2400" b="1" spc="-10" dirty="0">
                <a:solidFill>
                  <a:srgbClr val="0033CC"/>
                </a:solidFill>
                <a:latin typeface="Trebuchet MS"/>
                <a:cs typeface="Trebuchet MS"/>
              </a:rPr>
              <a:t> </a:t>
            </a:r>
            <a:r>
              <a:rPr sz="2400" b="1" spc="-5" dirty="0">
                <a:solidFill>
                  <a:srgbClr val="0033CC"/>
                </a:solidFill>
                <a:latin typeface="Trebuchet MS"/>
                <a:cs typeface="Trebuchet MS"/>
              </a:rPr>
              <a:t>fa</a:t>
            </a:r>
            <a:r>
              <a:rPr sz="2400" b="1" dirty="0">
                <a:solidFill>
                  <a:srgbClr val="0033CC"/>
                </a:solidFill>
                <a:latin typeface="Trebuchet MS"/>
                <a:cs typeface="Trebuchet MS"/>
              </a:rPr>
              <a:t>z</a:t>
            </a:r>
            <a:r>
              <a:rPr sz="2400" b="1" spc="-5" dirty="0">
                <a:solidFill>
                  <a:srgbClr val="0033CC"/>
                </a:solidFill>
                <a:latin typeface="Trebuchet MS"/>
                <a:cs typeface="Trebuchet MS"/>
              </a:rPr>
              <a:t>la</a:t>
            </a:r>
            <a:r>
              <a:rPr sz="2400" b="1" spc="-10" dirty="0">
                <a:solidFill>
                  <a:srgbClr val="0033CC"/>
                </a:solidFill>
                <a:latin typeface="Trebuchet MS"/>
                <a:cs typeface="Trebuchet MS"/>
              </a:rPr>
              <a:t> </a:t>
            </a:r>
            <a:r>
              <a:rPr sz="2400" dirty="0">
                <a:latin typeface="Trebuchet MS"/>
                <a:cs typeface="Trebuchet MS"/>
              </a:rPr>
              <a:t>çalışanın</a:t>
            </a:r>
            <a:r>
              <a:rPr sz="2400" spc="25" dirty="0">
                <a:latin typeface="Trebuchet MS"/>
                <a:cs typeface="Trebuchet MS"/>
              </a:rPr>
              <a:t> </a:t>
            </a:r>
            <a:r>
              <a:rPr sz="2400" dirty="0">
                <a:latin typeface="Trebuchet MS"/>
                <a:cs typeface="Trebuchet MS"/>
              </a:rPr>
              <a:t>bul</a:t>
            </a:r>
            <a:r>
              <a:rPr sz="2400" spc="-10" dirty="0">
                <a:latin typeface="Trebuchet MS"/>
                <a:cs typeface="Trebuchet MS"/>
              </a:rPr>
              <a:t>u</a:t>
            </a:r>
            <a:r>
              <a:rPr sz="2400" dirty="0">
                <a:latin typeface="Trebuchet MS"/>
                <a:cs typeface="Trebuchet MS"/>
              </a:rPr>
              <a:t>nd</a:t>
            </a:r>
            <a:r>
              <a:rPr sz="2400" spc="-10" dirty="0">
                <a:latin typeface="Trebuchet MS"/>
                <a:cs typeface="Trebuchet MS"/>
              </a:rPr>
              <a:t>u</a:t>
            </a:r>
            <a:r>
              <a:rPr sz="2400" dirty="0">
                <a:latin typeface="Trebuchet MS"/>
                <a:cs typeface="Trebuchet MS"/>
              </a:rPr>
              <a:t>ğu ve</a:t>
            </a:r>
            <a:r>
              <a:rPr sz="2400" spc="5" dirty="0">
                <a:latin typeface="Trebuchet MS"/>
                <a:cs typeface="Trebuchet MS"/>
              </a:rPr>
              <a:t> </a:t>
            </a:r>
            <a:r>
              <a:rPr sz="2400" b="1" dirty="0">
                <a:solidFill>
                  <a:srgbClr val="C00000"/>
                </a:solidFill>
                <a:latin typeface="Trebuchet MS"/>
                <a:cs typeface="Trebuchet MS"/>
              </a:rPr>
              <a:t>altı</a:t>
            </a:r>
            <a:r>
              <a:rPr sz="2400" b="1" spc="-10" dirty="0">
                <a:solidFill>
                  <a:srgbClr val="C00000"/>
                </a:solidFill>
                <a:latin typeface="Trebuchet MS"/>
                <a:cs typeface="Trebuchet MS"/>
              </a:rPr>
              <a:t> </a:t>
            </a:r>
            <a:r>
              <a:rPr sz="2400" b="1" dirty="0">
                <a:solidFill>
                  <a:srgbClr val="C00000"/>
                </a:solidFill>
                <a:latin typeface="Trebuchet MS"/>
                <a:cs typeface="Trebuchet MS"/>
              </a:rPr>
              <a:t>aydan</a:t>
            </a:r>
            <a:r>
              <a:rPr sz="2400" b="1" spc="-25" dirty="0">
                <a:solidFill>
                  <a:srgbClr val="C00000"/>
                </a:solidFill>
                <a:latin typeface="Trebuchet MS"/>
                <a:cs typeface="Trebuchet MS"/>
              </a:rPr>
              <a:t> </a:t>
            </a:r>
            <a:r>
              <a:rPr sz="2400" b="1" dirty="0">
                <a:solidFill>
                  <a:srgbClr val="C00000"/>
                </a:solidFill>
                <a:latin typeface="Trebuchet MS"/>
                <a:cs typeface="Trebuchet MS"/>
              </a:rPr>
              <a:t>fazla</a:t>
            </a:r>
            <a:r>
              <a:rPr sz="2400" b="1" spc="-20" dirty="0">
                <a:solidFill>
                  <a:srgbClr val="C00000"/>
                </a:solidFill>
                <a:latin typeface="Trebuchet MS"/>
                <a:cs typeface="Trebuchet MS"/>
              </a:rPr>
              <a:t> </a:t>
            </a:r>
            <a:r>
              <a:rPr sz="2400" b="1" dirty="0">
                <a:solidFill>
                  <a:srgbClr val="C00000"/>
                </a:solidFill>
                <a:latin typeface="Trebuchet MS"/>
                <a:cs typeface="Trebuchet MS"/>
              </a:rPr>
              <a:t>s</a:t>
            </a:r>
            <a:r>
              <a:rPr sz="2400" b="1" spc="-10" dirty="0">
                <a:solidFill>
                  <a:srgbClr val="C00000"/>
                </a:solidFill>
                <a:latin typeface="Trebuchet MS"/>
                <a:cs typeface="Trebuchet MS"/>
              </a:rPr>
              <a:t>ü</a:t>
            </a:r>
            <a:r>
              <a:rPr sz="2400" b="1" dirty="0">
                <a:solidFill>
                  <a:srgbClr val="C00000"/>
                </a:solidFill>
                <a:latin typeface="Trebuchet MS"/>
                <a:cs typeface="Trebuchet MS"/>
              </a:rPr>
              <a:t>ren</a:t>
            </a:r>
            <a:r>
              <a:rPr sz="2400" b="1" spc="-5" dirty="0">
                <a:solidFill>
                  <a:srgbClr val="C00000"/>
                </a:solidFill>
                <a:latin typeface="Trebuchet MS"/>
                <a:cs typeface="Trebuchet MS"/>
              </a:rPr>
              <a:t> </a:t>
            </a:r>
            <a:r>
              <a:rPr sz="2400" b="1" dirty="0">
                <a:solidFill>
                  <a:srgbClr val="C00000"/>
                </a:solidFill>
                <a:latin typeface="Trebuchet MS"/>
                <a:cs typeface="Trebuchet MS"/>
              </a:rPr>
              <a:t>s</a:t>
            </a:r>
            <a:r>
              <a:rPr sz="2400" b="1" spc="-10" dirty="0">
                <a:solidFill>
                  <a:srgbClr val="C00000"/>
                </a:solidFill>
                <a:latin typeface="Trebuchet MS"/>
                <a:cs typeface="Trebuchet MS"/>
              </a:rPr>
              <a:t>ü</a:t>
            </a:r>
            <a:r>
              <a:rPr sz="2400" b="1" dirty="0">
                <a:solidFill>
                  <a:srgbClr val="C00000"/>
                </a:solidFill>
                <a:latin typeface="Trebuchet MS"/>
                <a:cs typeface="Trebuchet MS"/>
              </a:rPr>
              <a:t>rekli</a:t>
            </a:r>
            <a:r>
              <a:rPr sz="2400" b="1" spc="-10" dirty="0">
                <a:solidFill>
                  <a:srgbClr val="C00000"/>
                </a:solidFill>
                <a:latin typeface="Trebuchet MS"/>
                <a:cs typeface="Trebuchet MS"/>
              </a:rPr>
              <a:t> </a:t>
            </a:r>
            <a:r>
              <a:rPr sz="2400" dirty="0">
                <a:latin typeface="Trebuchet MS"/>
                <a:cs typeface="Trebuchet MS"/>
              </a:rPr>
              <a:t>işlerin yapıldı</a:t>
            </a:r>
            <a:r>
              <a:rPr sz="2400" spc="-10" dirty="0">
                <a:latin typeface="Trebuchet MS"/>
                <a:cs typeface="Trebuchet MS"/>
              </a:rPr>
              <a:t>ğ</a:t>
            </a:r>
            <a:r>
              <a:rPr sz="2400" dirty="0">
                <a:latin typeface="Trebuchet MS"/>
                <a:cs typeface="Trebuchet MS"/>
              </a:rPr>
              <a:t>ı</a:t>
            </a:r>
            <a:r>
              <a:rPr sz="2400" spc="30" dirty="0">
                <a:latin typeface="Trebuchet MS"/>
                <a:cs typeface="Trebuchet MS"/>
              </a:rPr>
              <a:t> </a:t>
            </a:r>
            <a:r>
              <a:rPr sz="2400" u="heavy" spc="-600" dirty="0">
                <a:latin typeface="Times New Roman"/>
                <a:cs typeface="Times New Roman"/>
              </a:rPr>
              <a:t> </a:t>
            </a:r>
            <a:r>
              <a:rPr sz="2400" b="1" u="heavy" dirty="0">
                <a:latin typeface="Trebuchet MS"/>
                <a:cs typeface="Trebuchet MS"/>
              </a:rPr>
              <a:t>işyerlerinde</a:t>
            </a:r>
            <a:r>
              <a:rPr sz="2400" b="1" spc="-25" dirty="0">
                <a:latin typeface="Trebuchet MS"/>
                <a:cs typeface="Trebuchet MS"/>
              </a:rPr>
              <a:t> </a:t>
            </a:r>
            <a:r>
              <a:rPr sz="2400" dirty="0">
                <a:latin typeface="Trebuchet MS"/>
                <a:cs typeface="Trebuchet MS"/>
              </a:rPr>
              <a:t>işveren,</a:t>
            </a:r>
          </a:p>
          <a:p>
            <a:pPr marL="12700">
              <a:lnSpc>
                <a:spcPct val="100000"/>
              </a:lnSpc>
              <a:spcBef>
                <a:spcPts val="1440"/>
              </a:spcBef>
            </a:pPr>
            <a:r>
              <a:rPr sz="2400" dirty="0">
                <a:latin typeface="Trebuchet MS"/>
                <a:cs typeface="Trebuchet MS"/>
              </a:rPr>
              <a:t>iş</a:t>
            </a:r>
            <a:r>
              <a:rPr sz="2400" spc="5" dirty="0">
                <a:latin typeface="Trebuchet MS"/>
                <a:cs typeface="Trebuchet MS"/>
              </a:rPr>
              <a:t> </a:t>
            </a:r>
            <a:r>
              <a:rPr sz="2400" dirty="0">
                <a:latin typeface="Trebuchet MS"/>
                <a:cs typeface="Trebuchet MS"/>
              </a:rPr>
              <a:t>sağlı</a:t>
            </a:r>
            <a:r>
              <a:rPr sz="2400" spc="-10" dirty="0">
                <a:latin typeface="Trebuchet MS"/>
                <a:cs typeface="Trebuchet MS"/>
              </a:rPr>
              <a:t>ğ</a:t>
            </a:r>
            <a:r>
              <a:rPr sz="2400" dirty="0">
                <a:latin typeface="Trebuchet MS"/>
                <a:cs typeface="Trebuchet MS"/>
              </a:rPr>
              <a:t>ı</a:t>
            </a:r>
            <a:r>
              <a:rPr sz="2400" spc="20" dirty="0">
                <a:latin typeface="Trebuchet MS"/>
                <a:cs typeface="Trebuchet MS"/>
              </a:rPr>
              <a:t> </a:t>
            </a:r>
            <a:r>
              <a:rPr sz="2400" dirty="0">
                <a:latin typeface="Trebuchet MS"/>
                <a:cs typeface="Trebuchet MS"/>
              </a:rPr>
              <a:t>ve</a:t>
            </a:r>
            <a:r>
              <a:rPr sz="2400" spc="5" dirty="0">
                <a:latin typeface="Trebuchet MS"/>
                <a:cs typeface="Trebuchet MS"/>
              </a:rPr>
              <a:t> </a:t>
            </a:r>
            <a:r>
              <a:rPr sz="2400" dirty="0">
                <a:latin typeface="Trebuchet MS"/>
                <a:cs typeface="Trebuchet MS"/>
              </a:rPr>
              <a:t>g</a:t>
            </a:r>
            <a:r>
              <a:rPr sz="2400" spc="-10" dirty="0">
                <a:latin typeface="Trebuchet MS"/>
                <a:cs typeface="Trebuchet MS"/>
              </a:rPr>
              <a:t>ü</a:t>
            </a:r>
            <a:r>
              <a:rPr sz="2400" dirty="0">
                <a:latin typeface="Trebuchet MS"/>
                <a:cs typeface="Trebuchet MS"/>
              </a:rPr>
              <a:t>venli</a:t>
            </a:r>
            <a:r>
              <a:rPr sz="2400" spc="-10" dirty="0">
                <a:latin typeface="Trebuchet MS"/>
                <a:cs typeface="Trebuchet MS"/>
              </a:rPr>
              <a:t>ğ</a:t>
            </a:r>
            <a:r>
              <a:rPr sz="2400" dirty="0">
                <a:latin typeface="Trebuchet MS"/>
                <a:cs typeface="Trebuchet MS"/>
              </a:rPr>
              <a:t>i</a:t>
            </a:r>
            <a:r>
              <a:rPr sz="2400" spc="15" dirty="0">
                <a:latin typeface="Trebuchet MS"/>
                <a:cs typeface="Trebuchet MS"/>
              </a:rPr>
              <a:t> </a:t>
            </a:r>
            <a:r>
              <a:rPr sz="2400" dirty="0">
                <a:latin typeface="Trebuchet MS"/>
                <a:cs typeface="Trebuchet MS"/>
              </a:rPr>
              <a:t>ile</a:t>
            </a:r>
          </a:p>
          <a:p>
            <a:pPr marL="12700" marR="2978785">
              <a:lnSpc>
                <a:spcPct val="150000"/>
              </a:lnSpc>
            </a:pPr>
            <a:r>
              <a:rPr sz="2400" spc="-5" dirty="0">
                <a:latin typeface="Trebuchet MS"/>
                <a:cs typeface="Trebuchet MS"/>
              </a:rPr>
              <a:t>ilgil</a:t>
            </a:r>
            <a:r>
              <a:rPr sz="2400" dirty="0">
                <a:latin typeface="Trebuchet MS"/>
                <a:cs typeface="Trebuchet MS"/>
              </a:rPr>
              <a:t>i</a:t>
            </a:r>
            <a:r>
              <a:rPr sz="2400" spc="20" dirty="0">
                <a:latin typeface="Trebuchet MS"/>
                <a:cs typeface="Trebuchet MS"/>
              </a:rPr>
              <a:t> </a:t>
            </a:r>
            <a:r>
              <a:rPr sz="2400" dirty="0">
                <a:latin typeface="Trebuchet MS"/>
                <a:cs typeface="Trebuchet MS"/>
              </a:rPr>
              <a:t>çalışmalarda</a:t>
            </a:r>
            <a:r>
              <a:rPr sz="2400" spc="25" dirty="0">
                <a:latin typeface="Trebuchet MS"/>
                <a:cs typeface="Trebuchet MS"/>
              </a:rPr>
              <a:t> </a:t>
            </a:r>
            <a:r>
              <a:rPr sz="2400" dirty="0">
                <a:latin typeface="Trebuchet MS"/>
                <a:cs typeface="Trebuchet MS"/>
              </a:rPr>
              <a:t>bul</a:t>
            </a:r>
            <a:r>
              <a:rPr sz="2400" spc="-10" dirty="0">
                <a:latin typeface="Trebuchet MS"/>
                <a:cs typeface="Trebuchet MS"/>
              </a:rPr>
              <a:t>u</a:t>
            </a:r>
            <a:r>
              <a:rPr sz="2400" dirty="0">
                <a:latin typeface="Trebuchet MS"/>
                <a:cs typeface="Trebuchet MS"/>
              </a:rPr>
              <a:t>nmak</a:t>
            </a:r>
            <a:r>
              <a:rPr sz="2400" spc="25" dirty="0">
                <a:latin typeface="Trebuchet MS"/>
                <a:cs typeface="Trebuchet MS"/>
              </a:rPr>
              <a:t> </a:t>
            </a:r>
            <a:r>
              <a:rPr sz="2400" dirty="0">
                <a:latin typeface="Trebuchet MS"/>
                <a:cs typeface="Trebuchet MS"/>
              </a:rPr>
              <a:t>üzere </a:t>
            </a:r>
            <a:r>
              <a:rPr sz="2400" b="1" spc="-5" dirty="0">
                <a:solidFill>
                  <a:srgbClr val="0033CC"/>
                </a:solidFill>
                <a:latin typeface="Trebuchet MS"/>
                <a:cs typeface="Trebuchet MS"/>
              </a:rPr>
              <a:t>kurul</a:t>
            </a:r>
            <a:r>
              <a:rPr sz="2400" b="1" spc="-10" dirty="0">
                <a:solidFill>
                  <a:srgbClr val="0033CC"/>
                </a:solidFill>
                <a:latin typeface="Trebuchet MS"/>
                <a:cs typeface="Trebuchet MS"/>
              </a:rPr>
              <a:t> </a:t>
            </a:r>
            <a:r>
              <a:rPr sz="2400" dirty="0">
                <a:latin typeface="Trebuchet MS"/>
                <a:cs typeface="Trebuchet MS"/>
              </a:rPr>
              <a:t>ol</a:t>
            </a:r>
            <a:r>
              <a:rPr sz="2400" spc="-10" dirty="0">
                <a:latin typeface="Trebuchet MS"/>
                <a:cs typeface="Trebuchet MS"/>
              </a:rPr>
              <a:t>u</a:t>
            </a:r>
            <a:r>
              <a:rPr sz="2400" dirty="0">
                <a:latin typeface="Trebuchet MS"/>
                <a:cs typeface="Trebuchet MS"/>
              </a:rPr>
              <a:t>şturu</a:t>
            </a:r>
            <a:r>
              <a:rPr sz="2400" spc="-330" dirty="0">
                <a:latin typeface="Trebuchet MS"/>
                <a:cs typeface="Trebuchet MS"/>
              </a:rPr>
              <a:t>r</a:t>
            </a:r>
            <a:r>
              <a:rPr sz="2400" dirty="0">
                <a:latin typeface="Trebuchet MS"/>
                <a:cs typeface="Trebuchet MS"/>
              </a:rPr>
              <a:t>.</a:t>
            </a:r>
            <a:r>
              <a:rPr sz="2400" spc="40" dirty="0">
                <a:latin typeface="Trebuchet MS"/>
                <a:cs typeface="Trebuchet MS"/>
              </a:rPr>
              <a:t> </a:t>
            </a:r>
            <a:r>
              <a:rPr sz="2400" b="1" dirty="0">
                <a:solidFill>
                  <a:srgbClr val="0033CC"/>
                </a:solidFill>
                <a:latin typeface="Trebuchet MS"/>
                <a:cs typeface="Trebuchet MS"/>
              </a:rPr>
              <a:t>İşve</a:t>
            </a:r>
            <a:r>
              <a:rPr sz="2400" b="1" spc="-10" dirty="0">
                <a:solidFill>
                  <a:srgbClr val="0033CC"/>
                </a:solidFill>
                <a:latin typeface="Trebuchet MS"/>
                <a:cs typeface="Trebuchet MS"/>
              </a:rPr>
              <a:t>r</a:t>
            </a:r>
            <a:r>
              <a:rPr sz="2400" b="1" dirty="0">
                <a:solidFill>
                  <a:srgbClr val="0033CC"/>
                </a:solidFill>
                <a:latin typeface="Trebuchet MS"/>
                <a:cs typeface="Trebuchet MS"/>
              </a:rPr>
              <a:t>en, </a:t>
            </a:r>
            <a:r>
              <a:rPr sz="2400" b="1" spc="5" dirty="0">
                <a:solidFill>
                  <a:srgbClr val="0033CC"/>
                </a:solidFill>
                <a:latin typeface="Trebuchet MS"/>
                <a:cs typeface="Trebuchet MS"/>
              </a:rPr>
              <a:t>i</a:t>
            </a:r>
            <a:r>
              <a:rPr sz="2400" b="1" dirty="0">
                <a:solidFill>
                  <a:srgbClr val="0033CC"/>
                </a:solidFill>
                <a:latin typeface="Trebuchet MS"/>
                <a:cs typeface="Trebuchet MS"/>
              </a:rPr>
              <a:t>ş</a:t>
            </a:r>
            <a:r>
              <a:rPr sz="2400" b="1" spc="-5" dirty="0">
                <a:solidFill>
                  <a:srgbClr val="0033CC"/>
                </a:solidFill>
                <a:latin typeface="Trebuchet MS"/>
                <a:cs typeface="Trebuchet MS"/>
              </a:rPr>
              <a:t> </a:t>
            </a:r>
            <a:r>
              <a:rPr sz="2400" b="1" dirty="0">
                <a:solidFill>
                  <a:srgbClr val="0000FF"/>
                </a:solidFill>
                <a:latin typeface="Trebuchet MS"/>
                <a:cs typeface="Trebuchet MS"/>
              </a:rPr>
              <a:t>sağlığı</a:t>
            </a:r>
            <a:r>
              <a:rPr sz="2400" b="1" spc="-10" dirty="0">
                <a:solidFill>
                  <a:srgbClr val="0000FF"/>
                </a:solidFill>
                <a:latin typeface="Trebuchet MS"/>
                <a:cs typeface="Trebuchet MS"/>
              </a:rPr>
              <a:t> </a:t>
            </a:r>
            <a:r>
              <a:rPr sz="2400" b="1" spc="-5" dirty="0">
                <a:solidFill>
                  <a:srgbClr val="0000FF"/>
                </a:solidFill>
                <a:latin typeface="Trebuchet MS"/>
                <a:cs typeface="Trebuchet MS"/>
              </a:rPr>
              <a:t>ve </a:t>
            </a:r>
            <a:r>
              <a:rPr sz="2400" b="1" dirty="0">
                <a:solidFill>
                  <a:srgbClr val="0000FF"/>
                </a:solidFill>
                <a:latin typeface="Trebuchet MS"/>
                <a:cs typeface="Trebuchet MS"/>
              </a:rPr>
              <a:t>g</a:t>
            </a:r>
            <a:r>
              <a:rPr sz="2400" b="1" spc="-10" dirty="0">
                <a:solidFill>
                  <a:srgbClr val="0000FF"/>
                </a:solidFill>
                <a:latin typeface="Trebuchet MS"/>
                <a:cs typeface="Trebuchet MS"/>
              </a:rPr>
              <a:t>ü</a:t>
            </a:r>
            <a:r>
              <a:rPr sz="2400" b="1" dirty="0">
                <a:solidFill>
                  <a:srgbClr val="0000FF"/>
                </a:solidFill>
                <a:latin typeface="Trebuchet MS"/>
                <a:cs typeface="Trebuchet MS"/>
              </a:rPr>
              <a:t>v</a:t>
            </a:r>
            <a:r>
              <a:rPr sz="2400" b="1" spc="-10" dirty="0">
                <a:solidFill>
                  <a:srgbClr val="0000FF"/>
                </a:solidFill>
                <a:latin typeface="Trebuchet MS"/>
                <a:cs typeface="Trebuchet MS"/>
              </a:rPr>
              <a:t>e</a:t>
            </a:r>
            <a:r>
              <a:rPr sz="2400" b="1" dirty="0">
                <a:solidFill>
                  <a:srgbClr val="0000FF"/>
                </a:solidFill>
                <a:latin typeface="Trebuchet MS"/>
                <a:cs typeface="Trebuchet MS"/>
              </a:rPr>
              <a:t>nliği</a:t>
            </a:r>
            <a:r>
              <a:rPr sz="2400" b="1" spc="-15" dirty="0">
                <a:solidFill>
                  <a:srgbClr val="0000FF"/>
                </a:solidFill>
                <a:latin typeface="Trebuchet MS"/>
                <a:cs typeface="Trebuchet MS"/>
              </a:rPr>
              <a:t> </a:t>
            </a:r>
            <a:r>
              <a:rPr sz="2400" b="1" dirty="0">
                <a:solidFill>
                  <a:srgbClr val="0033CC"/>
                </a:solidFill>
                <a:latin typeface="Trebuchet MS"/>
                <a:cs typeface="Trebuchet MS"/>
              </a:rPr>
              <a:t>mevz</a:t>
            </a:r>
            <a:r>
              <a:rPr sz="2400" b="1" spc="-10" dirty="0">
                <a:solidFill>
                  <a:srgbClr val="0033CC"/>
                </a:solidFill>
                <a:latin typeface="Trebuchet MS"/>
                <a:cs typeface="Trebuchet MS"/>
              </a:rPr>
              <a:t>u</a:t>
            </a:r>
            <a:r>
              <a:rPr sz="2400" b="1" dirty="0">
                <a:solidFill>
                  <a:srgbClr val="0033CC"/>
                </a:solidFill>
                <a:latin typeface="Trebuchet MS"/>
                <a:cs typeface="Trebuchet MS"/>
              </a:rPr>
              <a:t>atına</a:t>
            </a:r>
            <a:r>
              <a:rPr sz="2400" b="1" spc="-10" dirty="0">
                <a:solidFill>
                  <a:srgbClr val="0033CC"/>
                </a:solidFill>
                <a:latin typeface="Trebuchet MS"/>
                <a:cs typeface="Trebuchet MS"/>
              </a:rPr>
              <a:t> </a:t>
            </a:r>
            <a:r>
              <a:rPr sz="2400" b="1" dirty="0">
                <a:solidFill>
                  <a:srgbClr val="0033CC"/>
                </a:solidFill>
                <a:latin typeface="Trebuchet MS"/>
                <a:cs typeface="Trebuchet MS"/>
              </a:rPr>
              <a:t>u</a:t>
            </a:r>
            <a:r>
              <a:rPr sz="2400" b="1" spc="-15" dirty="0">
                <a:solidFill>
                  <a:srgbClr val="0033CC"/>
                </a:solidFill>
                <a:latin typeface="Trebuchet MS"/>
                <a:cs typeface="Trebuchet MS"/>
              </a:rPr>
              <a:t>y</a:t>
            </a:r>
            <a:r>
              <a:rPr sz="2400" b="1" dirty="0">
                <a:solidFill>
                  <a:srgbClr val="0033CC"/>
                </a:solidFill>
                <a:latin typeface="Trebuchet MS"/>
                <a:cs typeface="Trebuchet MS"/>
              </a:rPr>
              <a:t>g</a:t>
            </a:r>
            <a:r>
              <a:rPr sz="2400" b="1" spc="-10" dirty="0">
                <a:solidFill>
                  <a:srgbClr val="0033CC"/>
                </a:solidFill>
                <a:latin typeface="Trebuchet MS"/>
                <a:cs typeface="Trebuchet MS"/>
              </a:rPr>
              <a:t>u</a:t>
            </a:r>
            <a:r>
              <a:rPr sz="2400" b="1" dirty="0">
                <a:solidFill>
                  <a:srgbClr val="0033CC"/>
                </a:solidFill>
                <a:latin typeface="Trebuchet MS"/>
                <a:cs typeface="Trebuchet MS"/>
              </a:rPr>
              <a:t>n</a:t>
            </a:r>
            <a:r>
              <a:rPr sz="2400" b="1" spc="-45" dirty="0">
                <a:solidFill>
                  <a:srgbClr val="0033CC"/>
                </a:solidFill>
                <a:latin typeface="Trebuchet MS"/>
                <a:cs typeface="Trebuchet MS"/>
              </a:rPr>
              <a:t> </a:t>
            </a:r>
            <a:r>
              <a:rPr sz="2400" b="1" dirty="0">
                <a:solidFill>
                  <a:srgbClr val="0033CC"/>
                </a:solidFill>
                <a:latin typeface="Trebuchet MS"/>
                <a:cs typeface="Trebuchet MS"/>
              </a:rPr>
              <a:t>kur</a:t>
            </a:r>
            <a:r>
              <a:rPr sz="2400" b="1" spc="-10" dirty="0">
                <a:solidFill>
                  <a:srgbClr val="0033CC"/>
                </a:solidFill>
                <a:latin typeface="Trebuchet MS"/>
                <a:cs typeface="Trebuchet MS"/>
              </a:rPr>
              <a:t>u</a:t>
            </a:r>
            <a:r>
              <a:rPr sz="2400" b="1" dirty="0">
                <a:solidFill>
                  <a:srgbClr val="0033CC"/>
                </a:solidFill>
                <a:latin typeface="Trebuchet MS"/>
                <a:cs typeface="Trebuchet MS"/>
              </a:rPr>
              <a:t>l </a:t>
            </a:r>
            <a:r>
              <a:rPr sz="2400" b="1" spc="-70" dirty="0">
                <a:solidFill>
                  <a:srgbClr val="0033CC"/>
                </a:solidFill>
                <a:latin typeface="Trebuchet MS"/>
                <a:cs typeface="Trebuchet MS"/>
              </a:rPr>
              <a:t>k</a:t>
            </a:r>
            <a:r>
              <a:rPr sz="2400" b="1" dirty="0">
                <a:solidFill>
                  <a:srgbClr val="0033CC"/>
                </a:solidFill>
                <a:latin typeface="Trebuchet MS"/>
                <a:cs typeface="Trebuchet MS"/>
              </a:rPr>
              <a:t>a</a:t>
            </a:r>
            <a:r>
              <a:rPr sz="2400" b="1" spc="-75" dirty="0">
                <a:solidFill>
                  <a:srgbClr val="0033CC"/>
                </a:solidFill>
                <a:latin typeface="Trebuchet MS"/>
                <a:cs typeface="Trebuchet MS"/>
              </a:rPr>
              <a:t>r</a:t>
            </a:r>
            <a:r>
              <a:rPr sz="2400" b="1" dirty="0">
                <a:solidFill>
                  <a:srgbClr val="0033CC"/>
                </a:solidFill>
                <a:latin typeface="Trebuchet MS"/>
                <a:cs typeface="Trebuchet MS"/>
              </a:rPr>
              <a:t>arlarını</a:t>
            </a:r>
            <a:r>
              <a:rPr sz="2400" b="1" spc="-30" dirty="0">
                <a:solidFill>
                  <a:srgbClr val="0033CC"/>
                </a:solidFill>
                <a:latin typeface="Trebuchet MS"/>
                <a:cs typeface="Trebuchet MS"/>
              </a:rPr>
              <a:t> </a:t>
            </a:r>
            <a:r>
              <a:rPr sz="2400" b="1" spc="-5" dirty="0">
                <a:solidFill>
                  <a:srgbClr val="0033CC"/>
                </a:solidFill>
                <a:latin typeface="Trebuchet MS"/>
                <a:cs typeface="Trebuchet MS"/>
              </a:rPr>
              <a:t>uyg</a:t>
            </a:r>
            <a:r>
              <a:rPr sz="2400" b="1" spc="-15" dirty="0">
                <a:solidFill>
                  <a:srgbClr val="0033CC"/>
                </a:solidFill>
                <a:latin typeface="Trebuchet MS"/>
                <a:cs typeface="Trebuchet MS"/>
              </a:rPr>
              <a:t>u</a:t>
            </a:r>
            <a:r>
              <a:rPr sz="2400" b="1" spc="-5" dirty="0">
                <a:solidFill>
                  <a:srgbClr val="0033CC"/>
                </a:solidFill>
                <a:latin typeface="Trebuchet MS"/>
                <a:cs typeface="Trebuchet MS"/>
              </a:rPr>
              <a:t>la</a:t>
            </a:r>
            <a:r>
              <a:rPr sz="2400" b="1" spc="-290" dirty="0">
                <a:solidFill>
                  <a:srgbClr val="0033CC"/>
                </a:solidFill>
                <a:latin typeface="Trebuchet MS"/>
                <a:cs typeface="Trebuchet MS"/>
              </a:rPr>
              <a:t>r</a:t>
            </a:r>
            <a:r>
              <a:rPr sz="2400" b="1" dirty="0">
                <a:solidFill>
                  <a:srgbClr val="0033CC"/>
                </a:solidFill>
                <a:latin typeface="Trebuchet MS"/>
                <a:cs typeface="Trebuchet MS"/>
              </a:rPr>
              <a:t>.</a:t>
            </a:r>
            <a:endParaRPr sz="2400" dirty="0">
              <a:latin typeface="Trebuchet MS"/>
              <a:cs typeface="Trebuchet MS"/>
            </a:endParaRPr>
          </a:p>
          <a:p>
            <a:pPr marL="1468120" algn="ctr">
              <a:lnSpc>
                <a:spcPct val="100000"/>
              </a:lnSpc>
              <a:spcBef>
                <a:spcPts val="1455"/>
              </a:spcBef>
            </a:pPr>
            <a:r>
              <a:rPr sz="2400" dirty="0">
                <a:solidFill>
                  <a:srgbClr val="C00000"/>
                </a:solidFill>
                <a:latin typeface="Trebuchet MS"/>
                <a:cs typeface="Trebuchet MS"/>
              </a:rPr>
              <a:t>6331</a:t>
            </a:r>
            <a:r>
              <a:rPr sz="2400" spc="5" dirty="0">
                <a:solidFill>
                  <a:srgbClr val="C00000"/>
                </a:solidFill>
                <a:latin typeface="Trebuchet MS"/>
                <a:cs typeface="Trebuchet MS"/>
              </a:rPr>
              <a:t> </a:t>
            </a:r>
            <a:r>
              <a:rPr sz="2400" dirty="0">
                <a:solidFill>
                  <a:srgbClr val="C00000"/>
                </a:solidFill>
                <a:latin typeface="Trebuchet MS"/>
                <a:cs typeface="Trebuchet MS"/>
              </a:rPr>
              <a:t>Sayılı</a:t>
            </a:r>
            <a:r>
              <a:rPr sz="2400" spc="20" dirty="0">
                <a:solidFill>
                  <a:srgbClr val="C00000"/>
                </a:solidFill>
                <a:latin typeface="Trebuchet MS"/>
                <a:cs typeface="Trebuchet MS"/>
              </a:rPr>
              <a:t> </a:t>
            </a:r>
            <a:r>
              <a:rPr sz="2400" dirty="0">
                <a:solidFill>
                  <a:srgbClr val="C00000"/>
                </a:solidFill>
                <a:latin typeface="Trebuchet MS"/>
                <a:cs typeface="Trebuchet MS"/>
              </a:rPr>
              <a:t>İş</a:t>
            </a:r>
            <a:r>
              <a:rPr sz="2400" spc="10" dirty="0">
                <a:solidFill>
                  <a:srgbClr val="C00000"/>
                </a:solidFill>
                <a:latin typeface="Trebuchet MS"/>
                <a:cs typeface="Trebuchet MS"/>
              </a:rPr>
              <a:t> </a:t>
            </a:r>
            <a:r>
              <a:rPr sz="2400" dirty="0">
                <a:solidFill>
                  <a:srgbClr val="C00000"/>
                </a:solidFill>
                <a:latin typeface="Trebuchet MS"/>
                <a:cs typeface="Trebuchet MS"/>
              </a:rPr>
              <a:t>Sa</a:t>
            </a:r>
            <a:r>
              <a:rPr sz="2400" spc="-10" dirty="0">
                <a:solidFill>
                  <a:srgbClr val="C00000"/>
                </a:solidFill>
                <a:latin typeface="Trebuchet MS"/>
                <a:cs typeface="Trebuchet MS"/>
              </a:rPr>
              <a:t>ğ</a:t>
            </a:r>
            <a:r>
              <a:rPr sz="2400" dirty="0">
                <a:solidFill>
                  <a:srgbClr val="C00000"/>
                </a:solidFill>
                <a:latin typeface="Trebuchet MS"/>
                <a:cs typeface="Trebuchet MS"/>
              </a:rPr>
              <a:t>lığı ve</a:t>
            </a:r>
            <a:r>
              <a:rPr sz="2400" spc="10" dirty="0">
                <a:solidFill>
                  <a:srgbClr val="C00000"/>
                </a:solidFill>
                <a:latin typeface="Trebuchet MS"/>
                <a:cs typeface="Trebuchet MS"/>
              </a:rPr>
              <a:t> </a:t>
            </a:r>
            <a:r>
              <a:rPr sz="2400" dirty="0">
                <a:solidFill>
                  <a:srgbClr val="C00000"/>
                </a:solidFill>
                <a:latin typeface="Trebuchet MS"/>
                <a:cs typeface="Trebuchet MS"/>
              </a:rPr>
              <a:t>Güvenli</a:t>
            </a:r>
            <a:r>
              <a:rPr sz="2400" spc="-15" dirty="0">
                <a:solidFill>
                  <a:srgbClr val="C00000"/>
                </a:solidFill>
                <a:latin typeface="Trebuchet MS"/>
                <a:cs typeface="Trebuchet MS"/>
              </a:rPr>
              <a:t>ğ</a:t>
            </a:r>
            <a:r>
              <a:rPr sz="2400" dirty="0">
                <a:solidFill>
                  <a:srgbClr val="C00000"/>
                </a:solidFill>
                <a:latin typeface="Trebuchet MS"/>
                <a:cs typeface="Trebuchet MS"/>
              </a:rPr>
              <a:t>i</a:t>
            </a:r>
            <a:r>
              <a:rPr sz="2400" spc="15" dirty="0">
                <a:solidFill>
                  <a:srgbClr val="C00000"/>
                </a:solidFill>
                <a:latin typeface="Trebuchet MS"/>
                <a:cs typeface="Trebuchet MS"/>
              </a:rPr>
              <a:t> </a:t>
            </a:r>
            <a:r>
              <a:rPr sz="2400" dirty="0">
                <a:solidFill>
                  <a:srgbClr val="C00000"/>
                </a:solidFill>
                <a:latin typeface="Trebuchet MS"/>
                <a:cs typeface="Trebuchet MS"/>
              </a:rPr>
              <a:t>Kanu</a:t>
            </a:r>
            <a:r>
              <a:rPr sz="2400" spc="-10" dirty="0">
                <a:solidFill>
                  <a:srgbClr val="C00000"/>
                </a:solidFill>
                <a:latin typeface="Trebuchet MS"/>
                <a:cs typeface="Trebuchet MS"/>
              </a:rPr>
              <a:t>n</a:t>
            </a:r>
            <a:r>
              <a:rPr sz="2400" dirty="0">
                <a:solidFill>
                  <a:srgbClr val="C00000"/>
                </a:solidFill>
                <a:latin typeface="Trebuchet MS"/>
                <a:cs typeface="Trebuchet MS"/>
              </a:rPr>
              <a:t>u</a:t>
            </a:r>
            <a:r>
              <a:rPr sz="2400" spc="25" dirty="0">
                <a:solidFill>
                  <a:srgbClr val="C00000"/>
                </a:solidFill>
                <a:latin typeface="Trebuchet MS"/>
                <a:cs typeface="Trebuchet MS"/>
              </a:rPr>
              <a:t> </a:t>
            </a:r>
            <a:r>
              <a:rPr sz="2400" dirty="0">
                <a:solidFill>
                  <a:srgbClr val="C00000"/>
                </a:solidFill>
                <a:latin typeface="Trebuchet MS"/>
                <a:cs typeface="Trebuchet MS"/>
              </a:rPr>
              <a:t>Md:</a:t>
            </a:r>
            <a:r>
              <a:rPr sz="2400" spc="25" dirty="0">
                <a:solidFill>
                  <a:srgbClr val="C00000"/>
                </a:solidFill>
                <a:latin typeface="Trebuchet MS"/>
                <a:cs typeface="Trebuchet MS"/>
              </a:rPr>
              <a:t> </a:t>
            </a:r>
            <a:r>
              <a:rPr sz="2400" dirty="0">
                <a:solidFill>
                  <a:srgbClr val="C00000"/>
                </a:solidFill>
                <a:latin typeface="Trebuchet MS"/>
                <a:cs typeface="Trebuchet MS"/>
              </a:rPr>
              <a:t>22</a:t>
            </a:r>
            <a:endParaRPr sz="2400" dirty="0">
              <a:latin typeface="Trebuchet MS"/>
              <a:cs typeface="Trebuchet MS"/>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0"/>
            <a:ext cx="9144000" cy="830997"/>
          </a:xfrm>
          <a:prstGeom prst="rect">
            <a:avLst/>
          </a:prstGeom>
          <a:noFill/>
        </p:spPr>
        <p:txBody>
          <a:bodyPr wrap="square" rtlCol="0">
            <a:spAutoFit/>
          </a:bodyPr>
          <a:lstStyle/>
          <a:p>
            <a:pPr algn="ctr"/>
            <a:r>
              <a:rPr lang="tr-TR" sz="4800" b="1" dirty="0" smtClean="0">
                <a:solidFill>
                  <a:srgbClr val="0000FF"/>
                </a:solidFill>
              </a:rPr>
              <a:t>İSG KURULU ÜYELERİ</a:t>
            </a:r>
            <a:endParaRPr lang="tr-TR" sz="4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3"/>
          <p:cNvSpPr txBox="1"/>
          <p:nvPr/>
        </p:nvSpPr>
        <p:spPr>
          <a:xfrm>
            <a:off x="0" y="714357"/>
            <a:ext cx="9144000" cy="6370975"/>
          </a:xfrm>
          <a:prstGeom prst="rect">
            <a:avLst/>
          </a:prstGeom>
        </p:spPr>
        <p:style>
          <a:lnRef idx="3">
            <a:schemeClr val="lt1"/>
          </a:lnRef>
          <a:fillRef idx="1">
            <a:schemeClr val="accent2"/>
          </a:fillRef>
          <a:effectRef idx="1">
            <a:schemeClr val="accent2"/>
          </a:effectRef>
          <a:fontRef idx="minor">
            <a:schemeClr val="lt1"/>
          </a:fontRef>
        </p:style>
        <p:txBody>
          <a:bodyPr vert="horz" wrap="square" lIns="0" tIns="0" rIns="0" bIns="0" rtlCol="0">
            <a:spAutoFit/>
          </a:bodyPr>
          <a:lstStyle/>
          <a:p>
            <a:pPr marL="12700">
              <a:lnSpc>
                <a:spcPct val="100000"/>
              </a:lnSpc>
              <a:buAutoNum type="alphaLcParenR"/>
              <a:tabLst>
                <a:tab pos="378460" algn="l"/>
              </a:tabLst>
            </a:pPr>
            <a:r>
              <a:rPr lang="tr-TR" sz="3200" dirty="0" smtClean="0">
                <a:solidFill>
                  <a:srgbClr val="FF0000"/>
                </a:solidFill>
                <a:latin typeface="Trebuchet MS"/>
                <a:cs typeface="Trebuchet MS"/>
              </a:rPr>
              <a:t>İŞVEREN VEYA</a:t>
            </a:r>
            <a:r>
              <a:rPr lang="tr-TR" sz="3200" spc="10" dirty="0" smtClean="0">
                <a:solidFill>
                  <a:srgbClr val="FF0000"/>
                </a:solidFill>
                <a:latin typeface="Trebuchet MS"/>
                <a:cs typeface="Trebuchet MS"/>
              </a:rPr>
              <a:t> </a:t>
            </a:r>
            <a:r>
              <a:rPr lang="tr-TR" sz="3200" dirty="0" smtClean="0">
                <a:solidFill>
                  <a:srgbClr val="FF0000"/>
                </a:solidFill>
                <a:latin typeface="Trebuchet MS"/>
                <a:cs typeface="Trebuchet MS"/>
              </a:rPr>
              <a:t>İŞVEREN</a:t>
            </a:r>
            <a:r>
              <a:rPr lang="tr-TR" sz="3200" spc="15" dirty="0" smtClean="0">
                <a:solidFill>
                  <a:srgbClr val="FF0000"/>
                </a:solidFill>
                <a:latin typeface="Trebuchet MS"/>
                <a:cs typeface="Trebuchet MS"/>
              </a:rPr>
              <a:t> </a:t>
            </a:r>
            <a:r>
              <a:rPr lang="tr-TR" sz="3200" dirty="0" smtClean="0">
                <a:solidFill>
                  <a:srgbClr val="FF0000"/>
                </a:solidFill>
                <a:latin typeface="Trebuchet MS"/>
                <a:cs typeface="Trebuchet MS"/>
              </a:rPr>
              <a:t>VEKİLİ,(okul müdürü)</a:t>
            </a:r>
          </a:p>
          <a:p>
            <a:pPr marL="386715" indent="-374015">
              <a:lnSpc>
                <a:spcPct val="100000"/>
              </a:lnSpc>
              <a:spcBef>
                <a:spcPts val="575"/>
              </a:spcBef>
              <a:buAutoNum type="alphaLcParenR"/>
              <a:tabLst>
                <a:tab pos="387350" algn="l"/>
              </a:tabLst>
            </a:pPr>
            <a:r>
              <a:rPr lang="tr-TR" sz="3200" dirty="0" smtClean="0">
                <a:solidFill>
                  <a:srgbClr val="FF0000"/>
                </a:solidFill>
                <a:latin typeface="Trebuchet MS"/>
                <a:cs typeface="Trebuchet MS"/>
              </a:rPr>
              <a:t>İŞ GÜVE</a:t>
            </a:r>
            <a:r>
              <a:rPr lang="tr-TR" sz="3200" spc="-10" dirty="0" smtClean="0">
                <a:solidFill>
                  <a:srgbClr val="FF0000"/>
                </a:solidFill>
                <a:latin typeface="Trebuchet MS"/>
                <a:cs typeface="Trebuchet MS"/>
              </a:rPr>
              <a:t>N</a:t>
            </a:r>
            <a:r>
              <a:rPr lang="tr-TR" sz="3200" dirty="0" smtClean="0">
                <a:solidFill>
                  <a:srgbClr val="FF0000"/>
                </a:solidFill>
                <a:latin typeface="Trebuchet MS"/>
                <a:cs typeface="Trebuchet MS"/>
              </a:rPr>
              <a:t>LİĞİ</a:t>
            </a:r>
            <a:r>
              <a:rPr lang="tr-TR" sz="3200" spc="10" dirty="0" smtClean="0">
                <a:solidFill>
                  <a:srgbClr val="FF0000"/>
                </a:solidFill>
                <a:latin typeface="Trebuchet MS"/>
                <a:cs typeface="Trebuchet MS"/>
              </a:rPr>
              <a:t> </a:t>
            </a:r>
            <a:r>
              <a:rPr lang="tr-TR" sz="3200" dirty="0" smtClean="0">
                <a:solidFill>
                  <a:srgbClr val="FF0000"/>
                </a:solidFill>
                <a:latin typeface="Trebuchet MS"/>
                <a:cs typeface="Trebuchet MS"/>
              </a:rPr>
              <a:t>UZMANI,</a:t>
            </a:r>
          </a:p>
          <a:p>
            <a:pPr marL="367030" indent="-354330">
              <a:lnSpc>
                <a:spcPct val="100000"/>
              </a:lnSpc>
              <a:spcBef>
                <a:spcPts val="575"/>
              </a:spcBef>
              <a:buAutoNum type="alphaLcParenR"/>
              <a:tabLst>
                <a:tab pos="367665" algn="l"/>
              </a:tabLst>
            </a:pPr>
            <a:r>
              <a:rPr lang="tr-TR" sz="3200" dirty="0" smtClean="0">
                <a:solidFill>
                  <a:srgbClr val="0000FF"/>
                </a:solidFill>
                <a:latin typeface="Trebuchet MS"/>
                <a:cs typeface="Trebuchet MS"/>
              </a:rPr>
              <a:t>İŞ</a:t>
            </a:r>
            <a:r>
              <a:rPr lang="tr-TR" sz="3200" spc="5" dirty="0" smtClean="0">
                <a:solidFill>
                  <a:srgbClr val="0000FF"/>
                </a:solidFill>
                <a:latin typeface="Trebuchet MS"/>
                <a:cs typeface="Trebuchet MS"/>
              </a:rPr>
              <a:t>Y</a:t>
            </a:r>
            <a:r>
              <a:rPr lang="tr-TR" sz="3200" dirty="0" smtClean="0">
                <a:solidFill>
                  <a:srgbClr val="0000FF"/>
                </a:solidFill>
                <a:latin typeface="Trebuchet MS"/>
                <a:cs typeface="Trebuchet MS"/>
              </a:rPr>
              <a:t>ERİ</a:t>
            </a:r>
            <a:r>
              <a:rPr lang="tr-TR" sz="3200" spc="5" dirty="0" smtClean="0">
                <a:solidFill>
                  <a:srgbClr val="0000FF"/>
                </a:solidFill>
                <a:latin typeface="Trebuchet MS"/>
                <a:cs typeface="Trebuchet MS"/>
              </a:rPr>
              <a:t> </a:t>
            </a:r>
            <a:r>
              <a:rPr lang="tr-TR" sz="3200" dirty="0" smtClean="0">
                <a:solidFill>
                  <a:srgbClr val="0000FF"/>
                </a:solidFill>
                <a:latin typeface="Trebuchet MS"/>
                <a:cs typeface="Trebuchet MS"/>
              </a:rPr>
              <a:t>HEKİMİ,</a:t>
            </a:r>
          </a:p>
          <a:p>
            <a:pPr marL="12700" marR="5080">
              <a:lnSpc>
                <a:spcPct val="100000"/>
              </a:lnSpc>
              <a:spcBef>
                <a:spcPts val="575"/>
              </a:spcBef>
            </a:pPr>
            <a:r>
              <a:rPr lang="tr-TR" sz="3200" dirty="0" smtClean="0">
                <a:solidFill>
                  <a:srgbClr val="0000FF"/>
                </a:solidFill>
                <a:latin typeface="Trebuchet MS"/>
                <a:cs typeface="Trebuchet MS"/>
              </a:rPr>
              <a:t>ç) </a:t>
            </a:r>
            <a:r>
              <a:rPr lang="tr-TR" sz="3200" spc="5" dirty="0" smtClean="0">
                <a:solidFill>
                  <a:srgbClr val="0000FF"/>
                </a:solidFill>
                <a:latin typeface="Trebuchet MS"/>
                <a:cs typeface="Trebuchet MS"/>
              </a:rPr>
              <a:t>İ</a:t>
            </a:r>
            <a:r>
              <a:rPr lang="tr-TR" sz="3200" dirty="0" smtClean="0">
                <a:solidFill>
                  <a:srgbClr val="0000FF"/>
                </a:solidFill>
                <a:latin typeface="Trebuchet MS"/>
                <a:cs typeface="Trebuchet MS"/>
              </a:rPr>
              <a:t>NSAN KAYNAKLARI,</a:t>
            </a:r>
            <a:r>
              <a:rPr lang="tr-TR" sz="3200" spc="30" dirty="0" smtClean="0">
                <a:solidFill>
                  <a:srgbClr val="0000FF"/>
                </a:solidFill>
                <a:latin typeface="Trebuchet MS"/>
                <a:cs typeface="Trebuchet MS"/>
              </a:rPr>
              <a:t> </a:t>
            </a:r>
            <a:r>
              <a:rPr lang="tr-TR" sz="3200" dirty="0" smtClean="0">
                <a:solidFill>
                  <a:srgbClr val="0000FF"/>
                </a:solidFill>
                <a:latin typeface="Trebuchet MS"/>
                <a:cs typeface="Trebuchet MS"/>
              </a:rPr>
              <a:t>PERSO</a:t>
            </a:r>
            <a:r>
              <a:rPr lang="tr-TR" sz="3200" spc="-10" dirty="0" smtClean="0">
                <a:solidFill>
                  <a:srgbClr val="0000FF"/>
                </a:solidFill>
                <a:latin typeface="Trebuchet MS"/>
                <a:cs typeface="Trebuchet MS"/>
              </a:rPr>
              <a:t>N</a:t>
            </a:r>
            <a:r>
              <a:rPr lang="tr-TR" sz="3200" dirty="0" smtClean="0">
                <a:solidFill>
                  <a:srgbClr val="0000FF"/>
                </a:solidFill>
                <a:latin typeface="Trebuchet MS"/>
                <a:cs typeface="Trebuchet MS"/>
              </a:rPr>
              <a:t>EL,</a:t>
            </a:r>
            <a:r>
              <a:rPr lang="tr-TR" sz="3200" spc="35" dirty="0" smtClean="0">
                <a:solidFill>
                  <a:srgbClr val="0000FF"/>
                </a:solidFill>
                <a:latin typeface="Trebuchet MS"/>
                <a:cs typeface="Trebuchet MS"/>
              </a:rPr>
              <a:t> </a:t>
            </a:r>
            <a:r>
              <a:rPr lang="tr-TR" sz="3200" dirty="0" smtClean="0">
                <a:solidFill>
                  <a:srgbClr val="0000FF"/>
                </a:solidFill>
                <a:latin typeface="Trebuchet MS"/>
                <a:cs typeface="Trebuchet MS"/>
              </a:rPr>
              <a:t>SOSYAL</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İŞLER</a:t>
            </a:r>
            <a:r>
              <a:rPr lang="tr-TR" sz="3200" spc="20" dirty="0" smtClean="0">
                <a:solidFill>
                  <a:srgbClr val="0000FF"/>
                </a:solidFill>
                <a:latin typeface="Trebuchet MS"/>
                <a:cs typeface="Trebuchet MS"/>
              </a:rPr>
              <a:t> </a:t>
            </a:r>
            <a:r>
              <a:rPr lang="tr-TR" sz="3200" dirty="0" smtClean="0">
                <a:solidFill>
                  <a:srgbClr val="0000FF"/>
                </a:solidFill>
                <a:latin typeface="Trebuchet MS"/>
                <a:cs typeface="Trebuchet MS"/>
              </a:rPr>
              <a:t>VEYA</a:t>
            </a:r>
            <a:r>
              <a:rPr lang="tr-TR" sz="3200" spc="10" dirty="0" smtClean="0">
                <a:solidFill>
                  <a:srgbClr val="0000FF"/>
                </a:solidFill>
                <a:latin typeface="Trebuchet MS"/>
                <a:cs typeface="Trebuchet MS"/>
              </a:rPr>
              <a:t> </a:t>
            </a:r>
            <a:r>
              <a:rPr lang="tr-TR" sz="3200" dirty="0" smtClean="0">
                <a:solidFill>
                  <a:srgbClr val="0000FF"/>
                </a:solidFill>
                <a:latin typeface="Trebuchet MS"/>
                <a:cs typeface="Trebuchet MS"/>
              </a:rPr>
              <a:t>İDARİ VE</a:t>
            </a:r>
            <a:r>
              <a:rPr lang="tr-TR" sz="3200" spc="5" dirty="0" smtClean="0">
                <a:solidFill>
                  <a:srgbClr val="0000FF"/>
                </a:solidFill>
                <a:latin typeface="Trebuchet MS"/>
                <a:cs typeface="Trebuchet MS"/>
              </a:rPr>
              <a:t> </a:t>
            </a:r>
            <a:r>
              <a:rPr lang="tr-TR" sz="3200" dirty="0" smtClean="0">
                <a:solidFill>
                  <a:srgbClr val="0000FF"/>
                </a:solidFill>
                <a:latin typeface="Trebuchet MS"/>
                <a:cs typeface="Trebuchet MS"/>
              </a:rPr>
              <a:t>MALİ</a:t>
            </a:r>
            <a:r>
              <a:rPr lang="tr-TR" sz="3200" spc="5" dirty="0" smtClean="0">
                <a:solidFill>
                  <a:srgbClr val="0000FF"/>
                </a:solidFill>
                <a:latin typeface="Trebuchet MS"/>
                <a:cs typeface="Trebuchet MS"/>
              </a:rPr>
              <a:t> </a:t>
            </a:r>
            <a:r>
              <a:rPr lang="tr-TR" sz="3200" dirty="0" smtClean="0">
                <a:solidFill>
                  <a:srgbClr val="0000FF"/>
                </a:solidFill>
                <a:latin typeface="Trebuchet MS"/>
                <a:cs typeface="Trebuchet MS"/>
              </a:rPr>
              <a:t>İŞLERİ</a:t>
            </a:r>
            <a:r>
              <a:rPr lang="tr-TR" sz="3200" spc="20" dirty="0" smtClean="0">
                <a:solidFill>
                  <a:srgbClr val="0000FF"/>
                </a:solidFill>
                <a:latin typeface="Trebuchet MS"/>
                <a:cs typeface="Trebuchet MS"/>
              </a:rPr>
              <a:t> </a:t>
            </a:r>
            <a:r>
              <a:rPr lang="tr-TR" sz="3200" dirty="0" smtClean="0">
                <a:solidFill>
                  <a:srgbClr val="0000FF"/>
                </a:solidFill>
                <a:latin typeface="Trebuchet MS"/>
                <a:cs typeface="Trebuchet MS"/>
              </a:rPr>
              <a:t>YÜRÜTMEKLE</a:t>
            </a:r>
            <a:r>
              <a:rPr lang="tr-TR" sz="3200" spc="20" dirty="0" smtClean="0">
                <a:solidFill>
                  <a:srgbClr val="0000FF"/>
                </a:solidFill>
                <a:latin typeface="Trebuchet MS"/>
                <a:cs typeface="Trebuchet MS"/>
              </a:rPr>
              <a:t> </a:t>
            </a:r>
            <a:r>
              <a:rPr lang="tr-TR" sz="3200" dirty="0" smtClean="0">
                <a:solidFill>
                  <a:srgbClr val="0000FF"/>
                </a:solidFill>
                <a:latin typeface="Trebuchet MS"/>
                <a:cs typeface="Trebuchet MS"/>
              </a:rPr>
              <a:t>G</a:t>
            </a:r>
            <a:r>
              <a:rPr lang="tr-TR" sz="3200" spc="-10" dirty="0" smtClean="0">
                <a:solidFill>
                  <a:srgbClr val="0000FF"/>
                </a:solidFill>
                <a:latin typeface="Trebuchet MS"/>
                <a:cs typeface="Trebuchet MS"/>
              </a:rPr>
              <a:t>Ö</a:t>
            </a:r>
            <a:r>
              <a:rPr lang="tr-TR" sz="3200" dirty="0" smtClean="0">
                <a:solidFill>
                  <a:srgbClr val="0000FF"/>
                </a:solidFill>
                <a:latin typeface="Trebuchet MS"/>
                <a:cs typeface="Trebuchet MS"/>
              </a:rPr>
              <a:t>REVLİ</a:t>
            </a:r>
            <a:r>
              <a:rPr lang="tr-TR" sz="3200" spc="20" dirty="0" smtClean="0">
                <a:solidFill>
                  <a:srgbClr val="0000FF"/>
                </a:solidFill>
                <a:latin typeface="Trebuchet MS"/>
                <a:cs typeface="Trebuchet MS"/>
              </a:rPr>
              <a:t> </a:t>
            </a:r>
            <a:r>
              <a:rPr lang="tr-TR" sz="3200" dirty="0" smtClean="0">
                <a:solidFill>
                  <a:srgbClr val="0000FF"/>
                </a:solidFill>
                <a:latin typeface="Trebuchet MS"/>
                <a:cs typeface="Trebuchet MS"/>
              </a:rPr>
              <a:t>BİR KİŞİ,(Md. Yrd.)</a:t>
            </a:r>
          </a:p>
          <a:p>
            <a:pPr marL="386715" indent="-374015">
              <a:lnSpc>
                <a:spcPct val="100000"/>
              </a:lnSpc>
              <a:spcBef>
                <a:spcPts val="575"/>
              </a:spcBef>
              <a:buAutoNum type="alphaLcParenR" startAt="4"/>
              <a:tabLst>
                <a:tab pos="387350" algn="l"/>
              </a:tabLst>
            </a:pPr>
            <a:r>
              <a:rPr lang="tr-TR" sz="3200" dirty="0" smtClean="0">
                <a:solidFill>
                  <a:srgbClr val="0000FF"/>
                </a:solidFill>
                <a:latin typeface="Trebuchet MS"/>
                <a:cs typeface="Trebuchet MS"/>
              </a:rPr>
              <a:t>BUL</a:t>
            </a:r>
            <a:r>
              <a:rPr lang="tr-TR" sz="3200" spc="-10" dirty="0" smtClean="0">
                <a:solidFill>
                  <a:srgbClr val="0000FF"/>
                </a:solidFill>
                <a:latin typeface="Trebuchet MS"/>
                <a:cs typeface="Trebuchet MS"/>
              </a:rPr>
              <a:t>U</a:t>
            </a:r>
            <a:r>
              <a:rPr lang="tr-TR" sz="3200" dirty="0" smtClean="0">
                <a:solidFill>
                  <a:srgbClr val="0000FF"/>
                </a:solidFill>
                <a:latin typeface="Trebuchet MS"/>
                <a:cs typeface="Trebuchet MS"/>
              </a:rPr>
              <a:t>NMASI</a:t>
            </a:r>
            <a:r>
              <a:rPr lang="tr-TR" sz="3200" spc="25" dirty="0" smtClean="0">
                <a:solidFill>
                  <a:srgbClr val="0000FF"/>
                </a:solidFill>
                <a:latin typeface="Trebuchet MS"/>
                <a:cs typeface="Trebuchet MS"/>
              </a:rPr>
              <a:t> </a:t>
            </a:r>
            <a:r>
              <a:rPr lang="tr-TR" sz="3200" dirty="0" smtClean="0">
                <a:solidFill>
                  <a:srgbClr val="0000FF"/>
                </a:solidFill>
                <a:latin typeface="Trebuchet MS"/>
                <a:cs typeface="Trebuchet MS"/>
              </a:rPr>
              <a:t>HALİN</a:t>
            </a:r>
            <a:r>
              <a:rPr lang="tr-TR" sz="3200" spc="-10" dirty="0" smtClean="0">
                <a:solidFill>
                  <a:srgbClr val="0000FF"/>
                </a:solidFill>
                <a:latin typeface="Trebuchet MS"/>
                <a:cs typeface="Trebuchet MS"/>
              </a:rPr>
              <a:t>D</a:t>
            </a:r>
            <a:r>
              <a:rPr lang="tr-TR" sz="3200" dirty="0" smtClean="0">
                <a:solidFill>
                  <a:srgbClr val="0000FF"/>
                </a:solidFill>
                <a:latin typeface="Trebuchet MS"/>
                <a:cs typeface="Trebuchet MS"/>
              </a:rPr>
              <a:t>E</a:t>
            </a:r>
            <a:r>
              <a:rPr lang="tr-TR" sz="3200" spc="30" dirty="0" smtClean="0">
                <a:solidFill>
                  <a:srgbClr val="0000FF"/>
                </a:solidFill>
                <a:latin typeface="Trebuchet MS"/>
                <a:cs typeface="Trebuchet MS"/>
              </a:rPr>
              <a:t> </a:t>
            </a:r>
            <a:r>
              <a:rPr lang="tr-TR" sz="3200" dirty="0" smtClean="0">
                <a:solidFill>
                  <a:srgbClr val="FF0000"/>
                </a:solidFill>
                <a:latin typeface="Trebuchet MS"/>
                <a:cs typeface="Trebuchet MS"/>
              </a:rPr>
              <a:t>SİVİL</a:t>
            </a:r>
            <a:r>
              <a:rPr lang="tr-TR" sz="3200" spc="5" dirty="0" smtClean="0">
                <a:solidFill>
                  <a:srgbClr val="FF0000"/>
                </a:solidFill>
                <a:latin typeface="Trebuchet MS"/>
                <a:cs typeface="Trebuchet MS"/>
              </a:rPr>
              <a:t> </a:t>
            </a:r>
            <a:r>
              <a:rPr lang="tr-TR" sz="3200" dirty="0" smtClean="0">
                <a:solidFill>
                  <a:srgbClr val="FF0000"/>
                </a:solidFill>
                <a:latin typeface="Trebuchet MS"/>
                <a:cs typeface="Trebuchet MS"/>
              </a:rPr>
              <a:t>SAVUNMA UZMANI</a:t>
            </a:r>
            <a:r>
              <a:rPr lang="tr-TR" sz="3200" dirty="0" smtClean="0">
                <a:solidFill>
                  <a:srgbClr val="0000FF"/>
                </a:solidFill>
                <a:latin typeface="Trebuchet MS"/>
                <a:cs typeface="Trebuchet MS"/>
              </a:rPr>
              <a:t>,</a:t>
            </a:r>
          </a:p>
          <a:p>
            <a:pPr marL="384175" indent="-371475">
              <a:lnSpc>
                <a:spcPct val="100000"/>
              </a:lnSpc>
              <a:spcBef>
                <a:spcPts val="575"/>
              </a:spcBef>
              <a:buAutoNum type="alphaLcParenR" startAt="4"/>
              <a:tabLst>
                <a:tab pos="384810" algn="l"/>
              </a:tabLst>
            </a:pPr>
            <a:r>
              <a:rPr lang="tr-TR" sz="3200" dirty="0" smtClean="0">
                <a:solidFill>
                  <a:srgbClr val="0000FF"/>
                </a:solidFill>
                <a:latin typeface="Trebuchet MS"/>
                <a:cs typeface="Trebuchet MS"/>
              </a:rPr>
              <a:t>BUL</a:t>
            </a:r>
            <a:r>
              <a:rPr lang="tr-TR" sz="3200" spc="-10" dirty="0" smtClean="0">
                <a:solidFill>
                  <a:srgbClr val="0000FF"/>
                </a:solidFill>
                <a:latin typeface="Trebuchet MS"/>
                <a:cs typeface="Trebuchet MS"/>
              </a:rPr>
              <a:t>U</a:t>
            </a:r>
            <a:r>
              <a:rPr lang="tr-TR" sz="3200" dirty="0" smtClean="0">
                <a:solidFill>
                  <a:srgbClr val="0000FF"/>
                </a:solidFill>
                <a:latin typeface="Trebuchet MS"/>
                <a:cs typeface="Trebuchet MS"/>
              </a:rPr>
              <a:t>NMASI</a:t>
            </a:r>
            <a:r>
              <a:rPr lang="tr-TR" sz="3200" spc="25" dirty="0" smtClean="0">
                <a:solidFill>
                  <a:srgbClr val="0000FF"/>
                </a:solidFill>
                <a:latin typeface="Trebuchet MS"/>
                <a:cs typeface="Trebuchet MS"/>
              </a:rPr>
              <a:t> </a:t>
            </a:r>
            <a:r>
              <a:rPr lang="tr-TR" sz="3200" dirty="0" smtClean="0">
                <a:solidFill>
                  <a:srgbClr val="0000FF"/>
                </a:solidFill>
                <a:latin typeface="Trebuchet MS"/>
                <a:cs typeface="Trebuchet MS"/>
              </a:rPr>
              <a:t>HALİN</a:t>
            </a:r>
            <a:r>
              <a:rPr lang="tr-TR" sz="3200" spc="-10" dirty="0" smtClean="0">
                <a:solidFill>
                  <a:srgbClr val="0000FF"/>
                </a:solidFill>
                <a:latin typeface="Trebuchet MS"/>
                <a:cs typeface="Trebuchet MS"/>
              </a:rPr>
              <a:t>D</a:t>
            </a:r>
            <a:r>
              <a:rPr lang="tr-TR" sz="3200" dirty="0" smtClean="0">
                <a:solidFill>
                  <a:srgbClr val="0000FF"/>
                </a:solidFill>
                <a:latin typeface="Trebuchet MS"/>
                <a:cs typeface="Trebuchet MS"/>
              </a:rPr>
              <a:t>E</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FORMEN,</a:t>
            </a:r>
            <a:r>
              <a:rPr lang="tr-TR" sz="3200" spc="20" dirty="0" smtClean="0">
                <a:solidFill>
                  <a:srgbClr val="0000FF"/>
                </a:solidFill>
                <a:latin typeface="Trebuchet MS"/>
                <a:cs typeface="Trebuchet MS"/>
              </a:rPr>
              <a:t> </a:t>
            </a:r>
            <a:r>
              <a:rPr lang="tr-TR" sz="3200" dirty="0" smtClean="0">
                <a:solidFill>
                  <a:srgbClr val="0000FF"/>
                </a:solidFill>
                <a:latin typeface="Trebuchet MS"/>
                <a:cs typeface="Trebuchet MS"/>
              </a:rPr>
              <a:t>USTA</a:t>
            </a:r>
            <a:r>
              <a:rPr lang="tr-TR" sz="3200" spc="-10" dirty="0" smtClean="0">
                <a:solidFill>
                  <a:srgbClr val="0000FF"/>
                </a:solidFill>
                <a:latin typeface="Trebuchet MS"/>
                <a:cs typeface="Trebuchet MS"/>
              </a:rPr>
              <a:t>B</a:t>
            </a:r>
            <a:r>
              <a:rPr lang="tr-TR" sz="3200" dirty="0" smtClean="0">
                <a:solidFill>
                  <a:srgbClr val="0000FF"/>
                </a:solidFill>
                <a:latin typeface="Trebuchet MS"/>
                <a:cs typeface="Trebuchet MS"/>
              </a:rPr>
              <a:t>AŞI</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VEYA</a:t>
            </a:r>
            <a:r>
              <a:rPr lang="tr-TR" sz="3200" spc="10" dirty="0" smtClean="0">
                <a:solidFill>
                  <a:srgbClr val="0000FF"/>
                </a:solidFill>
                <a:latin typeface="Trebuchet MS"/>
                <a:cs typeface="Trebuchet MS"/>
              </a:rPr>
              <a:t> </a:t>
            </a:r>
            <a:r>
              <a:rPr lang="tr-TR" sz="3200" dirty="0" smtClean="0">
                <a:solidFill>
                  <a:srgbClr val="0000FF"/>
                </a:solidFill>
                <a:latin typeface="Trebuchet MS"/>
                <a:cs typeface="Trebuchet MS"/>
              </a:rPr>
              <a:t>USTA,</a:t>
            </a:r>
          </a:p>
          <a:p>
            <a:pPr marL="12700" marR="382905">
              <a:lnSpc>
                <a:spcPct val="100000"/>
              </a:lnSpc>
              <a:spcBef>
                <a:spcPts val="575"/>
              </a:spcBef>
              <a:buAutoNum type="alphaLcParenR" startAt="4"/>
              <a:tabLst>
                <a:tab pos="329565" algn="l"/>
              </a:tabLst>
            </a:pPr>
            <a:r>
              <a:rPr lang="tr-TR" sz="3200" spc="5" dirty="0" smtClean="0">
                <a:solidFill>
                  <a:srgbClr val="0000FF"/>
                </a:solidFill>
                <a:latin typeface="Trebuchet MS"/>
                <a:cs typeface="Trebuchet MS"/>
              </a:rPr>
              <a:t>Ç</a:t>
            </a:r>
            <a:r>
              <a:rPr lang="tr-TR" sz="3200" dirty="0" smtClean="0">
                <a:solidFill>
                  <a:srgbClr val="0000FF"/>
                </a:solidFill>
                <a:latin typeface="Trebuchet MS"/>
                <a:cs typeface="Trebuchet MS"/>
              </a:rPr>
              <a:t>ALIŞAN</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TEMSİLCİSİ,</a:t>
            </a:r>
            <a:r>
              <a:rPr lang="tr-TR" sz="3200" spc="35" dirty="0" smtClean="0">
                <a:solidFill>
                  <a:srgbClr val="0000FF"/>
                </a:solidFill>
                <a:latin typeface="Trebuchet MS"/>
                <a:cs typeface="Trebuchet MS"/>
              </a:rPr>
              <a:t> </a:t>
            </a:r>
            <a:r>
              <a:rPr lang="tr-TR" sz="3200" dirty="0" smtClean="0">
                <a:solidFill>
                  <a:srgbClr val="0000FF"/>
                </a:solidFill>
                <a:latin typeface="Trebuchet MS"/>
                <a:cs typeface="Trebuchet MS"/>
              </a:rPr>
              <a:t>İŞYERİN</a:t>
            </a:r>
            <a:r>
              <a:rPr lang="tr-TR" sz="3200" spc="-10" dirty="0" smtClean="0">
                <a:solidFill>
                  <a:srgbClr val="0000FF"/>
                </a:solidFill>
                <a:latin typeface="Trebuchet MS"/>
                <a:cs typeface="Trebuchet MS"/>
              </a:rPr>
              <a:t>D</a:t>
            </a:r>
            <a:r>
              <a:rPr lang="tr-TR" sz="3200" dirty="0" smtClean="0">
                <a:solidFill>
                  <a:srgbClr val="0000FF"/>
                </a:solidFill>
                <a:latin typeface="Trebuchet MS"/>
                <a:cs typeface="Trebuchet MS"/>
              </a:rPr>
              <a:t>E</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BİRD</a:t>
            </a:r>
            <a:r>
              <a:rPr lang="tr-TR" sz="3200" spc="-10" dirty="0" smtClean="0">
                <a:solidFill>
                  <a:srgbClr val="0000FF"/>
                </a:solidFill>
                <a:latin typeface="Trebuchet MS"/>
                <a:cs typeface="Trebuchet MS"/>
              </a:rPr>
              <a:t>E</a:t>
            </a:r>
            <a:r>
              <a:rPr lang="tr-TR" sz="3200" dirty="0" smtClean="0">
                <a:solidFill>
                  <a:srgbClr val="0000FF"/>
                </a:solidFill>
                <a:latin typeface="Trebuchet MS"/>
                <a:cs typeface="Trebuchet MS"/>
              </a:rPr>
              <a:t>N</a:t>
            </a:r>
            <a:r>
              <a:rPr lang="tr-TR" sz="3200" spc="25" dirty="0" smtClean="0">
                <a:solidFill>
                  <a:srgbClr val="0000FF"/>
                </a:solidFill>
                <a:latin typeface="Trebuchet MS"/>
                <a:cs typeface="Trebuchet MS"/>
              </a:rPr>
              <a:t> </a:t>
            </a:r>
            <a:r>
              <a:rPr lang="tr-TR" sz="3200" dirty="0" smtClean="0">
                <a:solidFill>
                  <a:srgbClr val="0000FF"/>
                </a:solidFill>
                <a:latin typeface="Trebuchet MS"/>
                <a:cs typeface="Trebuchet MS"/>
              </a:rPr>
              <a:t>ÇOK </a:t>
            </a:r>
            <a:r>
              <a:rPr lang="tr-TR" sz="3200" dirty="0" smtClean="0">
                <a:solidFill>
                  <a:srgbClr val="FF0000"/>
                </a:solidFill>
                <a:latin typeface="Trebuchet MS"/>
                <a:cs typeface="Trebuchet MS"/>
              </a:rPr>
              <a:t>ÇALIŞAN TEMSİLCİSİ</a:t>
            </a:r>
            <a:r>
              <a:rPr lang="tr-TR" sz="3200" spc="15" dirty="0" smtClean="0">
                <a:solidFill>
                  <a:srgbClr val="0000FF"/>
                </a:solidFill>
                <a:latin typeface="Trebuchet MS"/>
                <a:cs typeface="Trebuchet MS"/>
              </a:rPr>
              <a:t> </a:t>
            </a:r>
            <a:r>
              <a:rPr lang="tr-TR" sz="3200" dirty="0" smtClean="0">
                <a:solidFill>
                  <a:srgbClr val="0000FF"/>
                </a:solidFill>
                <a:latin typeface="Trebuchet MS"/>
                <a:cs typeface="Trebuchet MS"/>
              </a:rPr>
              <a:t>OLMASI</a:t>
            </a:r>
            <a:r>
              <a:rPr lang="tr-TR" sz="3200" spc="10" dirty="0" smtClean="0">
                <a:solidFill>
                  <a:srgbClr val="0000FF"/>
                </a:solidFill>
                <a:latin typeface="Trebuchet MS"/>
                <a:cs typeface="Trebuchet MS"/>
              </a:rPr>
              <a:t> </a:t>
            </a:r>
            <a:r>
              <a:rPr lang="tr-TR" sz="3200" dirty="0" smtClean="0">
                <a:solidFill>
                  <a:srgbClr val="0000FF"/>
                </a:solidFill>
                <a:latin typeface="Trebuchet MS"/>
                <a:cs typeface="Trebuchet MS"/>
              </a:rPr>
              <a:t>HALİN</a:t>
            </a:r>
            <a:r>
              <a:rPr lang="tr-TR" sz="3200" spc="-10" dirty="0" smtClean="0">
                <a:solidFill>
                  <a:srgbClr val="0000FF"/>
                </a:solidFill>
                <a:latin typeface="Trebuchet MS"/>
                <a:cs typeface="Trebuchet MS"/>
              </a:rPr>
              <a:t>D</a:t>
            </a:r>
            <a:r>
              <a:rPr lang="tr-TR" sz="3200" dirty="0" smtClean="0">
                <a:solidFill>
                  <a:srgbClr val="0000FF"/>
                </a:solidFill>
                <a:latin typeface="Trebuchet MS"/>
                <a:cs typeface="Trebuchet MS"/>
              </a:rPr>
              <a:t>E</a:t>
            </a:r>
            <a:r>
              <a:rPr lang="tr-TR" sz="3200" spc="30" dirty="0" smtClean="0">
                <a:solidFill>
                  <a:srgbClr val="0000FF"/>
                </a:solidFill>
                <a:latin typeface="Trebuchet MS"/>
                <a:cs typeface="Trebuchet MS"/>
              </a:rPr>
              <a:t> </a:t>
            </a:r>
            <a:r>
              <a:rPr lang="tr-TR" sz="3200" dirty="0" smtClean="0">
                <a:solidFill>
                  <a:srgbClr val="FF0000"/>
                </a:solidFill>
                <a:latin typeface="Trebuchet MS"/>
                <a:cs typeface="Trebuchet MS"/>
              </a:rPr>
              <a:t>BAŞ TEMSİLCİ</a:t>
            </a:r>
            <a:r>
              <a:rPr lang="tr-TR" sz="3200" dirty="0" smtClean="0">
                <a:solidFill>
                  <a:srgbClr val="0000FF"/>
                </a:solidFill>
                <a:latin typeface="Trebuchet MS"/>
                <a:cs typeface="Trebuchet MS"/>
              </a:rPr>
              <a:t>.</a:t>
            </a:r>
            <a:endParaRPr lang="tr-TR" sz="3200" dirty="0">
              <a:solidFill>
                <a:srgbClr val="0000FF"/>
              </a:solidFill>
              <a:latin typeface="Trebuchet MS"/>
              <a:cs typeface="Trebuchet M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0"/>
            <a:ext cx="9144000" cy="830997"/>
          </a:xfrm>
          <a:prstGeom prst="rect">
            <a:avLst/>
          </a:prstGeom>
          <a:noFill/>
        </p:spPr>
        <p:txBody>
          <a:bodyPr wrap="square" rtlCol="0">
            <a:spAutoFit/>
          </a:bodyPr>
          <a:lstStyle/>
          <a:p>
            <a:pPr algn="ctr"/>
            <a:r>
              <a:rPr lang="tr-TR" sz="4800" b="1" dirty="0" smtClean="0">
                <a:solidFill>
                  <a:srgbClr val="0000FF"/>
                </a:solidFill>
              </a:rPr>
              <a:t>İSG KURULU ÜYELERİ</a:t>
            </a:r>
            <a:endParaRPr lang="tr-TR" sz="4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object 2"/>
          <p:cNvSpPr txBox="1"/>
          <p:nvPr/>
        </p:nvSpPr>
        <p:spPr>
          <a:xfrm>
            <a:off x="0" y="1285860"/>
            <a:ext cx="9144000" cy="5539978"/>
          </a:xfrm>
          <a:prstGeom prst="rect">
            <a:avLst/>
          </a:prstGeom>
        </p:spPr>
        <p:style>
          <a:lnRef idx="1">
            <a:schemeClr val="accent2"/>
          </a:lnRef>
          <a:fillRef idx="3">
            <a:schemeClr val="accent2"/>
          </a:fillRef>
          <a:effectRef idx="2">
            <a:schemeClr val="accent2"/>
          </a:effectRef>
          <a:fontRef idx="minor">
            <a:schemeClr val="lt1"/>
          </a:fontRef>
        </p:style>
        <p:txBody>
          <a:bodyPr vert="horz" wrap="square" lIns="0" tIns="0" rIns="0" bIns="0" rtlCol="0">
            <a:spAutoFit/>
          </a:bodyPr>
          <a:lstStyle/>
          <a:p>
            <a:pPr marL="12700" marR="5080">
              <a:lnSpc>
                <a:spcPct val="100000"/>
              </a:lnSpc>
            </a:pPr>
            <a:r>
              <a:rPr lang="tr-TR" sz="3600" spc="-80" dirty="0" smtClean="0">
                <a:latin typeface="Trebuchet MS"/>
                <a:cs typeface="Trebuchet MS"/>
              </a:rPr>
              <a:t>K</a:t>
            </a:r>
            <a:r>
              <a:rPr lang="tr-TR" sz="3600" spc="-5" dirty="0" smtClean="0">
                <a:latin typeface="Trebuchet MS"/>
                <a:cs typeface="Trebuchet MS"/>
              </a:rPr>
              <a:t>URULU</a:t>
            </a:r>
            <a:r>
              <a:rPr lang="tr-TR" sz="3600" dirty="0" smtClean="0">
                <a:latin typeface="Trebuchet MS"/>
                <a:cs typeface="Trebuchet MS"/>
              </a:rPr>
              <a:t>N</a:t>
            </a:r>
            <a:r>
              <a:rPr lang="tr-TR" sz="3600" spc="30" dirty="0" smtClean="0">
                <a:latin typeface="Trebuchet MS"/>
                <a:cs typeface="Trebuchet MS"/>
              </a:rPr>
              <a:t> </a:t>
            </a:r>
            <a:r>
              <a:rPr lang="tr-TR" sz="3600" b="1" dirty="0" smtClean="0">
                <a:solidFill>
                  <a:srgbClr val="0033CC"/>
                </a:solidFill>
                <a:latin typeface="Trebuchet MS"/>
                <a:cs typeface="Trebuchet MS"/>
              </a:rPr>
              <a:t>BAŞ</a:t>
            </a:r>
            <a:r>
              <a:rPr lang="tr-TR" sz="3600" b="1" spc="-70" dirty="0" smtClean="0">
                <a:solidFill>
                  <a:srgbClr val="0033CC"/>
                </a:solidFill>
                <a:latin typeface="Trebuchet MS"/>
                <a:cs typeface="Trebuchet MS"/>
              </a:rPr>
              <a:t>K</a:t>
            </a:r>
            <a:r>
              <a:rPr lang="tr-TR" sz="3600" b="1" dirty="0" smtClean="0">
                <a:solidFill>
                  <a:srgbClr val="0033CC"/>
                </a:solidFill>
                <a:latin typeface="Trebuchet MS"/>
                <a:cs typeface="Trebuchet MS"/>
              </a:rPr>
              <a:t>ANI</a:t>
            </a:r>
            <a:r>
              <a:rPr lang="tr-TR" sz="3600" b="1" spc="-20" dirty="0" smtClean="0">
                <a:solidFill>
                  <a:srgbClr val="0033CC"/>
                </a:solidFill>
                <a:latin typeface="Trebuchet MS"/>
                <a:cs typeface="Trebuchet MS"/>
              </a:rPr>
              <a:t> </a:t>
            </a:r>
            <a:r>
              <a:rPr lang="tr-TR" sz="3600" dirty="0" smtClean="0">
                <a:latin typeface="Trebuchet MS"/>
                <a:cs typeface="Trebuchet MS"/>
              </a:rPr>
              <a:t>İŞVEREN</a:t>
            </a:r>
            <a:r>
              <a:rPr lang="tr-TR" sz="3600" spc="15" dirty="0" smtClean="0">
                <a:latin typeface="Trebuchet MS"/>
                <a:cs typeface="Trebuchet MS"/>
              </a:rPr>
              <a:t> </a:t>
            </a:r>
            <a:r>
              <a:rPr lang="tr-TR" sz="3600" dirty="0" smtClean="0">
                <a:latin typeface="Trebuchet MS"/>
                <a:cs typeface="Trebuchet MS"/>
              </a:rPr>
              <a:t>VEYA</a:t>
            </a:r>
            <a:r>
              <a:rPr lang="tr-TR" sz="3600" spc="10" dirty="0" smtClean="0">
                <a:latin typeface="Trebuchet MS"/>
                <a:cs typeface="Trebuchet MS"/>
              </a:rPr>
              <a:t> </a:t>
            </a:r>
            <a:r>
              <a:rPr lang="tr-TR" sz="3600" dirty="0" smtClean="0">
                <a:latin typeface="Trebuchet MS"/>
                <a:cs typeface="Trebuchet MS"/>
              </a:rPr>
              <a:t>İŞVEREN VEKİLİ,</a:t>
            </a:r>
            <a:r>
              <a:rPr lang="tr-TR" sz="3600" spc="15" dirty="0" smtClean="0">
                <a:latin typeface="Trebuchet MS"/>
                <a:cs typeface="Trebuchet MS"/>
              </a:rPr>
              <a:t> </a:t>
            </a:r>
            <a:r>
              <a:rPr lang="tr-TR" sz="3600" spc="-5" dirty="0" smtClean="0">
                <a:latin typeface="Trebuchet MS"/>
                <a:cs typeface="Trebuchet MS"/>
              </a:rPr>
              <a:t>KURULU</a:t>
            </a:r>
            <a:r>
              <a:rPr lang="tr-TR" sz="3600" dirty="0" smtClean="0">
                <a:latin typeface="Trebuchet MS"/>
                <a:cs typeface="Trebuchet MS"/>
              </a:rPr>
              <a:t>N</a:t>
            </a:r>
            <a:r>
              <a:rPr lang="tr-TR" sz="3600" spc="25" dirty="0" smtClean="0">
                <a:latin typeface="Trebuchet MS"/>
                <a:cs typeface="Trebuchet MS"/>
              </a:rPr>
              <a:t> </a:t>
            </a:r>
            <a:r>
              <a:rPr lang="tr-TR" sz="3600" b="1" dirty="0" smtClean="0">
                <a:solidFill>
                  <a:srgbClr val="0033CC"/>
                </a:solidFill>
                <a:latin typeface="Trebuchet MS"/>
                <a:cs typeface="Trebuchet MS"/>
              </a:rPr>
              <a:t>SEKRETE</a:t>
            </a:r>
            <a:r>
              <a:rPr lang="tr-TR" sz="3600" b="1" spc="-15" dirty="0" smtClean="0">
                <a:solidFill>
                  <a:srgbClr val="0033CC"/>
                </a:solidFill>
                <a:latin typeface="Trebuchet MS"/>
                <a:cs typeface="Trebuchet MS"/>
              </a:rPr>
              <a:t>R</a:t>
            </a:r>
            <a:r>
              <a:rPr lang="tr-TR" sz="3600" b="1" dirty="0" smtClean="0">
                <a:solidFill>
                  <a:srgbClr val="0033CC"/>
                </a:solidFill>
                <a:latin typeface="Trebuchet MS"/>
                <a:cs typeface="Trebuchet MS"/>
              </a:rPr>
              <a:t>İ </a:t>
            </a:r>
            <a:r>
              <a:rPr lang="tr-TR" sz="3600" dirty="0" smtClean="0">
                <a:latin typeface="Trebuchet MS"/>
                <a:cs typeface="Trebuchet MS"/>
              </a:rPr>
              <a:t>İSE</a:t>
            </a:r>
            <a:r>
              <a:rPr lang="tr-TR" sz="3600" spc="5" dirty="0" smtClean="0">
                <a:latin typeface="Trebuchet MS"/>
                <a:cs typeface="Trebuchet MS"/>
              </a:rPr>
              <a:t> </a:t>
            </a:r>
            <a:r>
              <a:rPr lang="tr-TR" sz="3600" dirty="0" smtClean="0">
                <a:latin typeface="Trebuchet MS"/>
                <a:cs typeface="Trebuchet MS"/>
              </a:rPr>
              <a:t>İŞ</a:t>
            </a:r>
            <a:r>
              <a:rPr lang="tr-TR" sz="3600" spc="5" dirty="0" smtClean="0">
                <a:latin typeface="Trebuchet MS"/>
                <a:cs typeface="Trebuchet MS"/>
              </a:rPr>
              <a:t> </a:t>
            </a:r>
            <a:r>
              <a:rPr lang="tr-TR" sz="3600" dirty="0" smtClean="0">
                <a:latin typeface="Trebuchet MS"/>
                <a:cs typeface="Trebuchet MS"/>
              </a:rPr>
              <a:t>G</a:t>
            </a:r>
            <a:r>
              <a:rPr lang="tr-TR" sz="3600" spc="-10" dirty="0" smtClean="0">
                <a:latin typeface="Trebuchet MS"/>
                <a:cs typeface="Trebuchet MS"/>
              </a:rPr>
              <a:t>Ü</a:t>
            </a:r>
            <a:r>
              <a:rPr lang="tr-TR" sz="3600" dirty="0" smtClean="0">
                <a:latin typeface="Trebuchet MS"/>
                <a:cs typeface="Trebuchet MS"/>
              </a:rPr>
              <a:t>VENLİ</a:t>
            </a:r>
            <a:r>
              <a:rPr lang="tr-TR" sz="3600" spc="-10" dirty="0" smtClean="0">
                <a:latin typeface="Trebuchet MS"/>
                <a:cs typeface="Trebuchet MS"/>
              </a:rPr>
              <a:t>Ğ</a:t>
            </a:r>
            <a:r>
              <a:rPr lang="tr-TR" sz="3600" dirty="0" smtClean="0">
                <a:latin typeface="Trebuchet MS"/>
                <a:cs typeface="Trebuchet MS"/>
              </a:rPr>
              <a:t>İ UZMANI</a:t>
            </a:r>
            <a:r>
              <a:rPr lang="tr-TR" sz="3600" spc="-10" dirty="0" smtClean="0">
                <a:latin typeface="Trebuchet MS"/>
                <a:cs typeface="Trebuchet MS"/>
              </a:rPr>
              <a:t>D</a:t>
            </a:r>
            <a:r>
              <a:rPr lang="tr-TR" sz="3600" dirty="0" smtClean="0">
                <a:latin typeface="Trebuchet MS"/>
                <a:cs typeface="Trebuchet MS"/>
              </a:rPr>
              <a:t>I</a:t>
            </a:r>
            <a:r>
              <a:rPr lang="tr-TR" sz="3600" spc="-325" dirty="0" smtClean="0">
                <a:latin typeface="Trebuchet MS"/>
                <a:cs typeface="Trebuchet MS"/>
              </a:rPr>
              <a:t>R</a:t>
            </a:r>
            <a:r>
              <a:rPr lang="tr-TR" sz="3600" dirty="0" smtClean="0">
                <a:latin typeface="Trebuchet MS"/>
                <a:cs typeface="Trebuchet MS"/>
              </a:rPr>
              <a:t>.</a:t>
            </a:r>
            <a:endParaRPr lang="tr-TR" sz="4400" dirty="0" smtClean="0">
              <a:latin typeface="Times New Roman"/>
              <a:cs typeface="Times New Roman"/>
            </a:endParaRPr>
          </a:p>
          <a:p>
            <a:pPr marL="12700" marR="176530">
              <a:lnSpc>
                <a:spcPct val="100000"/>
              </a:lnSpc>
            </a:pPr>
            <a:r>
              <a:rPr lang="tr-TR" sz="3600" dirty="0" smtClean="0">
                <a:solidFill>
                  <a:srgbClr val="002060"/>
                </a:solidFill>
                <a:latin typeface="Trebuchet MS"/>
                <a:cs typeface="Trebuchet MS"/>
              </a:rPr>
              <a:t>İŞ G</a:t>
            </a:r>
            <a:r>
              <a:rPr lang="tr-TR" sz="3600" spc="-10" dirty="0" smtClean="0">
                <a:solidFill>
                  <a:srgbClr val="002060"/>
                </a:solidFill>
                <a:latin typeface="Trebuchet MS"/>
                <a:cs typeface="Trebuchet MS"/>
              </a:rPr>
              <a:t>Ü</a:t>
            </a:r>
            <a:r>
              <a:rPr lang="tr-TR" sz="3600" dirty="0" smtClean="0">
                <a:solidFill>
                  <a:srgbClr val="002060"/>
                </a:solidFill>
                <a:latin typeface="Trebuchet MS"/>
                <a:cs typeface="Trebuchet MS"/>
              </a:rPr>
              <a:t>VENL</a:t>
            </a:r>
            <a:r>
              <a:rPr lang="tr-TR" sz="3600" spc="-10" dirty="0" smtClean="0">
                <a:solidFill>
                  <a:srgbClr val="002060"/>
                </a:solidFill>
                <a:latin typeface="Trebuchet MS"/>
                <a:cs typeface="Trebuchet MS"/>
              </a:rPr>
              <a:t>İ</a:t>
            </a:r>
            <a:r>
              <a:rPr lang="tr-TR" sz="3600" dirty="0" smtClean="0">
                <a:solidFill>
                  <a:srgbClr val="002060"/>
                </a:solidFill>
                <a:latin typeface="Trebuchet MS"/>
                <a:cs typeface="Trebuchet MS"/>
              </a:rPr>
              <a:t>Ğİ</a:t>
            </a:r>
            <a:r>
              <a:rPr lang="tr-TR" sz="3600" spc="10" dirty="0" smtClean="0">
                <a:solidFill>
                  <a:srgbClr val="002060"/>
                </a:solidFill>
                <a:latin typeface="Trebuchet MS"/>
                <a:cs typeface="Trebuchet MS"/>
              </a:rPr>
              <a:t> </a:t>
            </a:r>
            <a:r>
              <a:rPr lang="tr-TR" sz="3600" dirty="0" smtClean="0">
                <a:solidFill>
                  <a:srgbClr val="002060"/>
                </a:solidFill>
                <a:latin typeface="Trebuchet MS"/>
                <a:cs typeface="Trebuchet MS"/>
              </a:rPr>
              <a:t>UZM</a:t>
            </a:r>
            <a:r>
              <a:rPr lang="tr-TR" sz="3600" spc="-10" dirty="0" smtClean="0">
                <a:solidFill>
                  <a:srgbClr val="002060"/>
                </a:solidFill>
                <a:latin typeface="Trebuchet MS"/>
                <a:cs typeface="Trebuchet MS"/>
              </a:rPr>
              <a:t>A</a:t>
            </a:r>
            <a:r>
              <a:rPr lang="tr-TR" sz="3600" dirty="0" smtClean="0">
                <a:solidFill>
                  <a:srgbClr val="002060"/>
                </a:solidFill>
                <a:latin typeface="Trebuchet MS"/>
                <a:cs typeface="Trebuchet MS"/>
              </a:rPr>
              <a:t>NI</a:t>
            </a:r>
            <a:r>
              <a:rPr lang="tr-TR" sz="3600" spc="-10" dirty="0" smtClean="0">
                <a:solidFill>
                  <a:srgbClr val="002060"/>
                </a:solidFill>
                <a:latin typeface="Trebuchet MS"/>
                <a:cs typeface="Trebuchet MS"/>
              </a:rPr>
              <a:t>N</a:t>
            </a:r>
            <a:r>
              <a:rPr lang="tr-TR" sz="3600" dirty="0" smtClean="0">
                <a:solidFill>
                  <a:srgbClr val="002060"/>
                </a:solidFill>
                <a:latin typeface="Trebuchet MS"/>
                <a:cs typeface="Trebuchet MS"/>
              </a:rPr>
              <a:t>IN</a:t>
            </a:r>
            <a:r>
              <a:rPr lang="tr-TR" sz="3600" spc="15" dirty="0" smtClean="0">
                <a:solidFill>
                  <a:srgbClr val="002060"/>
                </a:solidFill>
                <a:latin typeface="Trebuchet MS"/>
                <a:cs typeface="Trebuchet MS"/>
              </a:rPr>
              <a:t> </a:t>
            </a:r>
            <a:r>
              <a:rPr lang="tr-TR" sz="3600" dirty="0" smtClean="0">
                <a:solidFill>
                  <a:srgbClr val="002060"/>
                </a:solidFill>
                <a:latin typeface="Trebuchet MS"/>
                <a:cs typeface="Trebuchet MS"/>
              </a:rPr>
              <a:t>TAM ZAMAN</a:t>
            </a:r>
            <a:r>
              <a:rPr lang="tr-TR" sz="3600" spc="-10" dirty="0" smtClean="0">
                <a:solidFill>
                  <a:srgbClr val="002060"/>
                </a:solidFill>
                <a:latin typeface="Trebuchet MS"/>
                <a:cs typeface="Trebuchet MS"/>
              </a:rPr>
              <a:t>L</a:t>
            </a:r>
            <a:r>
              <a:rPr lang="tr-TR" sz="3600" dirty="0" smtClean="0">
                <a:solidFill>
                  <a:srgbClr val="002060"/>
                </a:solidFill>
                <a:latin typeface="Trebuchet MS"/>
                <a:cs typeface="Trebuchet MS"/>
              </a:rPr>
              <a:t>I ÇALIŞMA</a:t>
            </a:r>
            <a:r>
              <a:rPr lang="tr-TR" sz="3600" spc="5" dirty="0" smtClean="0">
                <a:solidFill>
                  <a:srgbClr val="002060"/>
                </a:solidFill>
                <a:latin typeface="Trebuchet MS"/>
                <a:cs typeface="Trebuchet MS"/>
              </a:rPr>
              <a:t> </a:t>
            </a:r>
            <a:r>
              <a:rPr lang="tr-TR" sz="3600" dirty="0" smtClean="0">
                <a:solidFill>
                  <a:srgbClr val="002060"/>
                </a:solidFill>
                <a:latin typeface="Trebuchet MS"/>
                <a:cs typeface="Trebuchet MS"/>
              </a:rPr>
              <a:t>ZORU</a:t>
            </a:r>
            <a:r>
              <a:rPr lang="tr-TR" sz="3600" spc="-10" dirty="0" smtClean="0">
                <a:solidFill>
                  <a:srgbClr val="002060"/>
                </a:solidFill>
                <a:latin typeface="Trebuchet MS"/>
                <a:cs typeface="Trebuchet MS"/>
              </a:rPr>
              <a:t>N</a:t>
            </a:r>
            <a:r>
              <a:rPr lang="tr-TR" sz="3600" dirty="0" smtClean="0">
                <a:solidFill>
                  <a:srgbClr val="002060"/>
                </a:solidFill>
                <a:latin typeface="Trebuchet MS"/>
                <a:cs typeface="Trebuchet MS"/>
              </a:rPr>
              <a:t>LULU</a:t>
            </a:r>
            <a:r>
              <a:rPr lang="tr-TR" sz="3600" spc="-10" dirty="0" smtClean="0">
                <a:solidFill>
                  <a:srgbClr val="002060"/>
                </a:solidFill>
                <a:latin typeface="Trebuchet MS"/>
                <a:cs typeface="Trebuchet MS"/>
              </a:rPr>
              <a:t>Ğ</a:t>
            </a:r>
            <a:r>
              <a:rPr lang="tr-TR" sz="3600" dirty="0" smtClean="0">
                <a:solidFill>
                  <a:srgbClr val="002060"/>
                </a:solidFill>
                <a:latin typeface="Trebuchet MS"/>
                <a:cs typeface="Trebuchet MS"/>
              </a:rPr>
              <a:t>U</a:t>
            </a:r>
            <a:r>
              <a:rPr lang="tr-TR" sz="3600" spc="40" dirty="0" smtClean="0">
                <a:solidFill>
                  <a:srgbClr val="002060"/>
                </a:solidFill>
                <a:latin typeface="Trebuchet MS"/>
                <a:cs typeface="Trebuchet MS"/>
              </a:rPr>
              <a:t> </a:t>
            </a:r>
            <a:r>
              <a:rPr lang="tr-TR" sz="3600" dirty="0" smtClean="0">
                <a:solidFill>
                  <a:srgbClr val="002060"/>
                </a:solidFill>
                <a:latin typeface="Trebuchet MS"/>
                <a:cs typeface="Trebuchet MS"/>
              </a:rPr>
              <a:t>OLMAYAN İŞYERLERİNDE</a:t>
            </a:r>
            <a:r>
              <a:rPr lang="tr-TR" sz="3600" spc="35" dirty="0" smtClean="0">
                <a:solidFill>
                  <a:srgbClr val="002060"/>
                </a:solidFill>
                <a:latin typeface="Trebuchet MS"/>
                <a:cs typeface="Trebuchet MS"/>
              </a:rPr>
              <a:t> </a:t>
            </a:r>
            <a:r>
              <a:rPr lang="tr-TR" sz="3600" dirty="0" smtClean="0">
                <a:solidFill>
                  <a:srgbClr val="002060"/>
                </a:solidFill>
                <a:latin typeface="Trebuchet MS"/>
                <a:cs typeface="Trebuchet MS"/>
              </a:rPr>
              <a:t>İSE</a:t>
            </a:r>
            <a:r>
              <a:rPr lang="tr-TR" sz="3600" spc="5" dirty="0" smtClean="0">
                <a:solidFill>
                  <a:srgbClr val="002060"/>
                </a:solidFill>
                <a:latin typeface="Trebuchet MS"/>
                <a:cs typeface="Trebuchet MS"/>
              </a:rPr>
              <a:t> </a:t>
            </a:r>
            <a:r>
              <a:rPr lang="tr-TR" sz="3600" dirty="0" smtClean="0">
                <a:solidFill>
                  <a:srgbClr val="002060"/>
                </a:solidFill>
                <a:latin typeface="Trebuchet MS"/>
                <a:cs typeface="Trebuchet MS"/>
              </a:rPr>
              <a:t>KURUL</a:t>
            </a:r>
            <a:r>
              <a:rPr lang="tr-TR" sz="3600" spc="15" dirty="0" smtClean="0">
                <a:solidFill>
                  <a:srgbClr val="002060"/>
                </a:solidFill>
                <a:latin typeface="Trebuchet MS"/>
                <a:cs typeface="Trebuchet MS"/>
              </a:rPr>
              <a:t> </a:t>
            </a:r>
            <a:r>
              <a:rPr lang="tr-TR" sz="3600" dirty="0" smtClean="0">
                <a:solidFill>
                  <a:srgbClr val="002060"/>
                </a:solidFill>
                <a:latin typeface="Trebuchet MS"/>
                <a:cs typeface="Trebuchet MS"/>
              </a:rPr>
              <a:t>SEKRETAR</a:t>
            </a:r>
            <a:r>
              <a:rPr lang="tr-TR" sz="3600" spc="5" dirty="0" smtClean="0">
                <a:solidFill>
                  <a:srgbClr val="002060"/>
                </a:solidFill>
                <a:latin typeface="Trebuchet MS"/>
                <a:cs typeface="Trebuchet MS"/>
              </a:rPr>
              <a:t>Y</a:t>
            </a:r>
            <a:r>
              <a:rPr lang="tr-TR" sz="3600" dirty="0" smtClean="0">
                <a:solidFill>
                  <a:srgbClr val="002060"/>
                </a:solidFill>
                <a:latin typeface="Trebuchet MS"/>
                <a:cs typeface="Trebuchet MS"/>
              </a:rPr>
              <a:t>ASI; </a:t>
            </a:r>
            <a:r>
              <a:rPr lang="tr-TR" sz="3600" spc="-5" dirty="0" smtClean="0">
                <a:solidFill>
                  <a:srgbClr val="002060"/>
                </a:solidFill>
                <a:latin typeface="Trebuchet MS"/>
                <a:cs typeface="Trebuchet MS"/>
              </a:rPr>
              <a:t>İNSA</a:t>
            </a:r>
            <a:r>
              <a:rPr lang="tr-TR" sz="3600" dirty="0" smtClean="0">
                <a:solidFill>
                  <a:srgbClr val="002060"/>
                </a:solidFill>
                <a:latin typeface="Trebuchet MS"/>
                <a:cs typeface="Trebuchet MS"/>
              </a:rPr>
              <a:t>N</a:t>
            </a:r>
            <a:r>
              <a:rPr lang="tr-TR" sz="3600" spc="20" dirty="0" smtClean="0">
                <a:solidFill>
                  <a:srgbClr val="002060"/>
                </a:solidFill>
                <a:latin typeface="Trebuchet MS"/>
                <a:cs typeface="Trebuchet MS"/>
              </a:rPr>
              <a:t> </a:t>
            </a:r>
            <a:r>
              <a:rPr lang="tr-TR" sz="3600" dirty="0" smtClean="0">
                <a:solidFill>
                  <a:srgbClr val="002060"/>
                </a:solidFill>
                <a:latin typeface="Trebuchet MS"/>
                <a:cs typeface="Trebuchet MS"/>
              </a:rPr>
              <a:t>KAYNAKLARI,</a:t>
            </a:r>
            <a:r>
              <a:rPr lang="tr-TR" sz="3600" spc="25" dirty="0" smtClean="0">
                <a:solidFill>
                  <a:srgbClr val="002060"/>
                </a:solidFill>
                <a:latin typeface="Trebuchet MS"/>
                <a:cs typeface="Trebuchet MS"/>
              </a:rPr>
              <a:t> </a:t>
            </a:r>
            <a:r>
              <a:rPr lang="tr-TR" sz="3600" dirty="0" smtClean="0">
                <a:solidFill>
                  <a:srgbClr val="002060"/>
                </a:solidFill>
                <a:latin typeface="Trebuchet MS"/>
                <a:cs typeface="Trebuchet MS"/>
              </a:rPr>
              <a:t>PERSO</a:t>
            </a:r>
            <a:r>
              <a:rPr lang="tr-TR" sz="3600" spc="-10" dirty="0" smtClean="0">
                <a:solidFill>
                  <a:srgbClr val="002060"/>
                </a:solidFill>
                <a:latin typeface="Trebuchet MS"/>
                <a:cs typeface="Trebuchet MS"/>
              </a:rPr>
              <a:t>N</a:t>
            </a:r>
            <a:r>
              <a:rPr lang="tr-TR" sz="3600" dirty="0" smtClean="0">
                <a:solidFill>
                  <a:srgbClr val="002060"/>
                </a:solidFill>
                <a:latin typeface="Trebuchet MS"/>
                <a:cs typeface="Trebuchet MS"/>
              </a:rPr>
              <a:t>EL,</a:t>
            </a:r>
            <a:r>
              <a:rPr lang="tr-TR" sz="3600" spc="35" dirty="0" smtClean="0">
                <a:solidFill>
                  <a:srgbClr val="002060"/>
                </a:solidFill>
                <a:latin typeface="Trebuchet MS"/>
                <a:cs typeface="Trebuchet MS"/>
              </a:rPr>
              <a:t> </a:t>
            </a:r>
            <a:r>
              <a:rPr lang="tr-TR" sz="3600" dirty="0" smtClean="0">
                <a:solidFill>
                  <a:srgbClr val="002060"/>
                </a:solidFill>
                <a:latin typeface="Trebuchet MS"/>
                <a:cs typeface="Trebuchet MS"/>
              </a:rPr>
              <a:t>SOSYAL</a:t>
            </a:r>
            <a:r>
              <a:rPr lang="tr-TR" sz="3600" spc="15" dirty="0" smtClean="0">
                <a:solidFill>
                  <a:srgbClr val="002060"/>
                </a:solidFill>
                <a:latin typeface="Trebuchet MS"/>
                <a:cs typeface="Trebuchet MS"/>
              </a:rPr>
              <a:t> </a:t>
            </a:r>
            <a:r>
              <a:rPr lang="tr-TR" sz="3600" dirty="0" smtClean="0">
                <a:solidFill>
                  <a:srgbClr val="002060"/>
                </a:solidFill>
                <a:latin typeface="Trebuchet MS"/>
                <a:cs typeface="Trebuchet MS"/>
              </a:rPr>
              <a:t>İŞLER VEYA</a:t>
            </a:r>
            <a:r>
              <a:rPr lang="tr-TR" sz="3600" spc="5" dirty="0" smtClean="0">
                <a:solidFill>
                  <a:srgbClr val="002060"/>
                </a:solidFill>
                <a:latin typeface="Trebuchet MS"/>
                <a:cs typeface="Trebuchet MS"/>
              </a:rPr>
              <a:t> </a:t>
            </a:r>
            <a:r>
              <a:rPr lang="tr-TR" sz="3600" dirty="0" smtClean="0">
                <a:solidFill>
                  <a:srgbClr val="002060"/>
                </a:solidFill>
                <a:latin typeface="Trebuchet MS"/>
                <a:cs typeface="Trebuchet MS"/>
              </a:rPr>
              <a:t>İD</a:t>
            </a:r>
            <a:r>
              <a:rPr lang="tr-TR" sz="3600" spc="-10" dirty="0" smtClean="0">
                <a:solidFill>
                  <a:srgbClr val="002060"/>
                </a:solidFill>
                <a:latin typeface="Trebuchet MS"/>
                <a:cs typeface="Trebuchet MS"/>
              </a:rPr>
              <a:t>A</a:t>
            </a:r>
            <a:r>
              <a:rPr lang="tr-TR" sz="3600" dirty="0" smtClean="0">
                <a:solidFill>
                  <a:srgbClr val="002060"/>
                </a:solidFill>
                <a:latin typeface="Trebuchet MS"/>
                <a:cs typeface="Trebuchet MS"/>
              </a:rPr>
              <a:t>Rİ</a:t>
            </a:r>
            <a:r>
              <a:rPr lang="tr-TR" sz="3600" spc="20" dirty="0" smtClean="0">
                <a:solidFill>
                  <a:srgbClr val="002060"/>
                </a:solidFill>
                <a:latin typeface="Trebuchet MS"/>
                <a:cs typeface="Trebuchet MS"/>
              </a:rPr>
              <a:t> </a:t>
            </a:r>
            <a:r>
              <a:rPr lang="tr-TR" sz="3600" dirty="0" smtClean="0">
                <a:solidFill>
                  <a:srgbClr val="002060"/>
                </a:solidFill>
                <a:latin typeface="Trebuchet MS"/>
                <a:cs typeface="Trebuchet MS"/>
              </a:rPr>
              <a:t>VE </a:t>
            </a:r>
            <a:r>
              <a:rPr lang="tr-TR" sz="3600" spc="-10" dirty="0" smtClean="0">
                <a:solidFill>
                  <a:srgbClr val="002060"/>
                </a:solidFill>
                <a:latin typeface="Trebuchet MS"/>
                <a:cs typeface="Trebuchet MS"/>
              </a:rPr>
              <a:t>M</a:t>
            </a:r>
            <a:r>
              <a:rPr lang="tr-TR" sz="3600" dirty="0" smtClean="0">
                <a:solidFill>
                  <a:srgbClr val="002060"/>
                </a:solidFill>
                <a:latin typeface="Trebuchet MS"/>
                <a:cs typeface="Trebuchet MS"/>
              </a:rPr>
              <a:t>ALİ İŞLERİ</a:t>
            </a:r>
            <a:r>
              <a:rPr lang="tr-TR" sz="3600" spc="20" dirty="0" smtClean="0">
                <a:solidFill>
                  <a:srgbClr val="002060"/>
                </a:solidFill>
                <a:latin typeface="Trebuchet MS"/>
                <a:cs typeface="Trebuchet MS"/>
              </a:rPr>
              <a:t> </a:t>
            </a:r>
            <a:r>
              <a:rPr lang="tr-TR" sz="3600" dirty="0" smtClean="0">
                <a:solidFill>
                  <a:srgbClr val="002060"/>
                </a:solidFill>
                <a:latin typeface="Trebuchet MS"/>
                <a:cs typeface="Trebuchet MS"/>
              </a:rPr>
              <a:t>YÜRÜT</a:t>
            </a:r>
            <a:r>
              <a:rPr lang="tr-TR" sz="3600" spc="-10" dirty="0" smtClean="0">
                <a:solidFill>
                  <a:srgbClr val="002060"/>
                </a:solidFill>
                <a:latin typeface="Trebuchet MS"/>
                <a:cs typeface="Trebuchet MS"/>
              </a:rPr>
              <a:t>M</a:t>
            </a:r>
            <a:r>
              <a:rPr lang="tr-TR" sz="3600" dirty="0" smtClean="0">
                <a:solidFill>
                  <a:srgbClr val="002060"/>
                </a:solidFill>
                <a:latin typeface="Trebuchet MS"/>
                <a:cs typeface="Trebuchet MS"/>
              </a:rPr>
              <a:t>EKLE G</a:t>
            </a:r>
            <a:r>
              <a:rPr lang="tr-TR" sz="3600" spc="-10" dirty="0" smtClean="0">
                <a:solidFill>
                  <a:srgbClr val="002060"/>
                </a:solidFill>
                <a:latin typeface="Trebuchet MS"/>
                <a:cs typeface="Trebuchet MS"/>
              </a:rPr>
              <a:t>Ö</a:t>
            </a:r>
            <a:r>
              <a:rPr lang="tr-TR" sz="3600" dirty="0" smtClean="0">
                <a:solidFill>
                  <a:srgbClr val="002060"/>
                </a:solidFill>
                <a:latin typeface="Trebuchet MS"/>
                <a:cs typeface="Trebuchet MS"/>
              </a:rPr>
              <a:t>REVLİ</a:t>
            </a:r>
            <a:r>
              <a:rPr lang="tr-TR" sz="3600" spc="20" dirty="0" smtClean="0">
                <a:solidFill>
                  <a:srgbClr val="002060"/>
                </a:solidFill>
                <a:latin typeface="Trebuchet MS"/>
                <a:cs typeface="Trebuchet MS"/>
              </a:rPr>
              <a:t> </a:t>
            </a:r>
            <a:r>
              <a:rPr lang="tr-TR" sz="3600" dirty="0" smtClean="0">
                <a:solidFill>
                  <a:srgbClr val="002060"/>
                </a:solidFill>
                <a:latin typeface="Trebuchet MS"/>
                <a:cs typeface="Trebuchet MS"/>
              </a:rPr>
              <a:t>BİR KİŞİ</a:t>
            </a:r>
            <a:r>
              <a:rPr lang="tr-TR" sz="3600" spc="5" dirty="0" smtClean="0">
                <a:solidFill>
                  <a:srgbClr val="002060"/>
                </a:solidFill>
                <a:latin typeface="Trebuchet MS"/>
                <a:cs typeface="Trebuchet MS"/>
              </a:rPr>
              <a:t> </a:t>
            </a:r>
            <a:r>
              <a:rPr lang="tr-TR" sz="3600" dirty="0" smtClean="0">
                <a:solidFill>
                  <a:srgbClr val="002060"/>
                </a:solidFill>
                <a:latin typeface="Trebuchet MS"/>
                <a:cs typeface="Trebuchet MS"/>
              </a:rPr>
              <a:t>TARAFINDAN</a:t>
            </a:r>
            <a:r>
              <a:rPr lang="tr-TR" sz="3600" spc="20" dirty="0" smtClean="0">
                <a:solidFill>
                  <a:srgbClr val="002060"/>
                </a:solidFill>
                <a:latin typeface="Trebuchet MS"/>
                <a:cs typeface="Trebuchet MS"/>
              </a:rPr>
              <a:t> </a:t>
            </a:r>
            <a:r>
              <a:rPr lang="tr-TR" sz="3600" dirty="0" smtClean="0">
                <a:solidFill>
                  <a:srgbClr val="002060"/>
                </a:solidFill>
                <a:latin typeface="Trebuchet MS"/>
                <a:cs typeface="Trebuchet MS"/>
              </a:rPr>
              <a:t>YÜRÜTÜLÜ</a:t>
            </a:r>
            <a:r>
              <a:rPr lang="tr-TR" sz="3600" spc="-330" dirty="0" smtClean="0">
                <a:solidFill>
                  <a:srgbClr val="002060"/>
                </a:solidFill>
                <a:latin typeface="Trebuchet MS"/>
                <a:cs typeface="Trebuchet MS"/>
              </a:rPr>
              <a:t>R</a:t>
            </a:r>
            <a:r>
              <a:rPr lang="tr-TR" sz="3600" dirty="0" smtClean="0">
                <a:solidFill>
                  <a:srgbClr val="002060"/>
                </a:solidFill>
                <a:latin typeface="Trebuchet MS"/>
                <a:cs typeface="Trebuchet MS"/>
              </a:rPr>
              <a:t>.</a:t>
            </a:r>
            <a:endParaRPr lang="tr-TR" sz="3600" dirty="0">
              <a:solidFill>
                <a:srgbClr val="002060"/>
              </a:solidFill>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algn="ctr" fontAlgn="base">
              <a:buNone/>
            </a:pPr>
            <a:r>
              <a:rPr lang="tr-TR" dirty="0" smtClean="0">
                <a:solidFill>
                  <a:srgbClr val="0000FF"/>
                </a:solidFill>
              </a:rPr>
              <a:t>  Kurul üyelerine işveren tarafından yönetmeliğin 7.maddesine göre aşağıdaki eğitimlerin verilmesi sağlanır:</a:t>
            </a:r>
          </a:p>
          <a:p>
            <a:pPr fontAlgn="base">
              <a:buNone/>
            </a:pPr>
            <a:r>
              <a:rPr lang="tr-TR" dirty="0" smtClean="0">
                <a:solidFill>
                  <a:schemeClr val="tx1"/>
                </a:solidFill>
              </a:rPr>
              <a:t>a) Kurulun görev ve yetkileri,</a:t>
            </a:r>
          </a:p>
          <a:p>
            <a:pPr fontAlgn="base">
              <a:buNone/>
            </a:pPr>
            <a:r>
              <a:rPr lang="tr-TR" dirty="0" smtClean="0">
                <a:solidFill>
                  <a:schemeClr val="tx1"/>
                </a:solidFill>
              </a:rPr>
              <a:t>b) İş sağlığı ve güvenliği konularında ulusal mevzuat ve standartlar,</a:t>
            </a:r>
          </a:p>
          <a:p>
            <a:pPr fontAlgn="base">
              <a:buNone/>
            </a:pPr>
            <a:r>
              <a:rPr lang="tr-TR" dirty="0" smtClean="0">
                <a:solidFill>
                  <a:schemeClr val="tx1"/>
                </a:solidFill>
              </a:rPr>
              <a:t>c) Sıkça rastlanan iş kazaları ve tehlikeli vakaların nedenleri,</a:t>
            </a:r>
          </a:p>
          <a:p>
            <a:pPr fontAlgn="base">
              <a:buNone/>
            </a:pPr>
            <a:r>
              <a:rPr lang="tr-TR" dirty="0" smtClean="0">
                <a:solidFill>
                  <a:schemeClr val="tx1"/>
                </a:solidFill>
              </a:rPr>
              <a:t>ç) İş hijyeninin temel ilkeleri,</a:t>
            </a:r>
          </a:p>
          <a:p>
            <a:pPr fontAlgn="base">
              <a:buNone/>
            </a:pPr>
            <a:r>
              <a:rPr lang="tr-TR" dirty="0" smtClean="0">
                <a:solidFill>
                  <a:schemeClr val="tx1"/>
                </a:solidFill>
              </a:rPr>
              <a:t>d) İletişim teknikleri,</a:t>
            </a:r>
          </a:p>
          <a:p>
            <a:pPr fontAlgn="base">
              <a:buNone/>
            </a:pPr>
            <a:r>
              <a:rPr lang="tr-TR" dirty="0" smtClean="0">
                <a:solidFill>
                  <a:schemeClr val="tx1"/>
                </a:solidFill>
              </a:rPr>
              <a:t>e) Acil durum önlemleri,</a:t>
            </a:r>
          </a:p>
          <a:p>
            <a:pPr fontAlgn="base">
              <a:buNone/>
            </a:pPr>
            <a:r>
              <a:rPr lang="tr-TR" dirty="0" smtClean="0">
                <a:solidFill>
                  <a:schemeClr val="tx1"/>
                </a:solidFill>
              </a:rPr>
              <a:t>f) Meslek hastalıkları,</a:t>
            </a:r>
          </a:p>
          <a:p>
            <a:pPr fontAlgn="base">
              <a:buNone/>
            </a:pPr>
            <a:r>
              <a:rPr lang="tr-TR" dirty="0" smtClean="0">
                <a:solidFill>
                  <a:schemeClr val="tx1"/>
                </a:solidFill>
              </a:rPr>
              <a:t>g) İşyerlerine ait özel riskler,</a:t>
            </a:r>
          </a:p>
          <a:p>
            <a:pPr>
              <a:buNone/>
            </a:pPr>
            <a:r>
              <a:rPr lang="tr-TR" dirty="0" smtClean="0">
                <a:solidFill>
                  <a:schemeClr val="tx1"/>
                </a:solidFill>
              </a:rPr>
              <a:t>ğ) Risk değerlendirmesi</a:t>
            </a:r>
            <a:endParaRPr lang="tr-T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643042" y="0"/>
            <a:ext cx="7110552" cy="1323439"/>
          </a:xfrm>
          <a:prstGeom prst="rect">
            <a:avLst/>
          </a:prstGeom>
          <a:noFill/>
        </p:spPr>
        <p:txBody>
          <a:bodyPr wrap="square" rtlCol="0">
            <a:spAutoFit/>
          </a:bodyPr>
          <a:lstStyle/>
          <a:p>
            <a:pPr algn="ctr"/>
            <a:r>
              <a:rPr lang="tr-TR" sz="4000" b="1" dirty="0" smtClean="0">
                <a:solidFill>
                  <a:srgbClr val="0000FF"/>
                </a:solidFill>
              </a:rPr>
              <a:t>İSG KURULUNUN GÖREVLERİ</a:t>
            </a:r>
            <a:endParaRPr lang="tr-TR" sz="40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2"/>
          <p:cNvSpPr txBox="1"/>
          <p:nvPr/>
        </p:nvSpPr>
        <p:spPr>
          <a:xfrm>
            <a:off x="1500166" y="1643050"/>
            <a:ext cx="7643834" cy="1661993"/>
          </a:xfrm>
          <a:prstGeom prst="rect">
            <a:avLst/>
          </a:prstGeom>
        </p:spPr>
        <p:txBody>
          <a:bodyPr vert="horz" wrap="square" lIns="0" tIns="0" rIns="0" bIns="0" rtlCol="0">
            <a:spAutoFit/>
          </a:bodyPr>
          <a:lstStyle/>
          <a:p>
            <a:pPr marL="12700" algn="ctr">
              <a:lnSpc>
                <a:spcPct val="100000"/>
              </a:lnSpc>
            </a:pPr>
            <a:r>
              <a:rPr lang="tr-TR" sz="3600" dirty="0" smtClean="0">
                <a:latin typeface="Trebuchet MS"/>
                <a:cs typeface="Trebuchet MS"/>
              </a:rPr>
              <a:t>İŞ SA</a:t>
            </a:r>
            <a:r>
              <a:rPr lang="tr-TR" sz="3600" spc="-10" dirty="0" smtClean="0">
                <a:latin typeface="Trebuchet MS"/>
                <a:cs typeface="Trebuchet MS"/>
              </a:rPr>
              <a:t>Ğ</a:t>
            </a:r>
            <a:r>
              <a:rPr lang="tr-TR" sz="3600" dirty="0" smtClean="0">
                <a:latin typeface="Trebuchet MS"/>
                <a:cs typeface="Trebuchet MS"/>
              </a:rPr>
              <a:t>LI</a:t>
            </a:r>
            <a:r>
              <a:rPr lang="tr-TR" sz="3600" spc="-10" dirty="0" smtClean="0">
                <a:latin typeface="Trebuchet MS"/>
                <a:cs typeface="Trebuchet MS"/>
              </a:rPr>
              <a:t>Ğ</a:t>
            </a:r>
            <a:r>
              <a:rPr lang="tr-TR" sz="3600" dirty="0" smtClean="0">
                <a:latin typeface="Trebuchet MS"/>
                <a:cs typeface="Trebuchet MS"/>
              </a:rPr>
              <a:t>I</a:t>
            </a:r>
            <a:r>
              <a:rPr lang="tr-TR" sz="3600" spc="15" dirty="0" smtClean="0">
                <a:latin typeface="Trebuchet MS"/>
                <a:cs typeface="Trebuchet MS"/>
              </a:rPr>
              <a:t> </a:t>
            </a:r>
            <a:r>
              <a:rPr lang="tr-TR" sz="3600" dirty="0" smtClean="0">
                <a:latin typeface="Trebuchet MS"/>
                <a:cs typeface="Trebuchet MS"/>
              </a:rPr>
              <a:t>VE </a:t>
            </a:r>
            <a:r>
              <a:rPr lang="tr-TR" sz="3600" spc="-15" dirty="0" smtClean="0">
                <a:latin typeface="Trebuchet MS"/>
                <a:cs typeface="Trebuchet MS"/>
              </a:rPr>
              <a:t>G</a:t>
            </a:r>
            <a:r>
              <a:rPr lang="tr-TR" sz="3600" dirty="0" smtClean="0">
                <a:latin typeface="Trebuchet MS"/>
                <a:cs typeface="Trebuchet MS"/>
              </a:rPr>
              <a:t>ÜVE</a:t>
            </a:r>
            <a:r>
              <a:rPr lang="tr-TR" sz="3600" spc="-10" dirty="0" smtClean="0">
                <a:latin typeface="Trebuchet MS"/>
                <a:cs typeface="Trebuchet MS"/>
              </a:rPr>
              <a:t>N</a:t>
            </a:r>
            <a:r>
              <a:rPr lang="tr-TR" sz="3600" dirty="0" smtClean="0">
                <a:latin typeface="Trebuchet MS"/>
                <a:cs typeface="Trebuchet MS"/>
              </a:rPr>
              <a:t>Lİ</a:t>
            </a:r>
            <a:r>
              <a:rPr lang="tr-TR" sz="3600" spc="-10" dirty="0" smtClean="0">
                <a:latin typeface="Trebuchet MS"/>
                <a:cs typeface="Trebuchet MS"/>
              </a:rPr>
              <a:t>Ğ</a:t>
            </a:r>
            <a:r>
              <a:rPr lang="tr-TR" sz="3600" dirty="0" smtClean="0">
                <a:latin typeface="Trebuchet MS"/>
                <a:cs typeface="Trebuchet MS"/>
              </a:rPr>
              <a:t>İ</a:t>
            </a:r>
            <a:r>
              <a:rPr lang="tr-TR" sz="3600" spc="25" dirty="0" smtClean="0">
                <a:latin typeface="Trebuchet MS"/>
                <a:cs typeface="Trebuchet MS"/>
              </a:rPr>
              <a:t> </a:t>
            </a:r>
            <a:r>
              <a:rPr lang="tr-TR" sz="3600" dirty="0" smtClean="0">
                <a:latin typeface="Trebuchet MS"/>
                <a:cs typeface="Trebuchet MS"/>
              </a:rPr>
              <a:t>KO</a:t>
            </a:r>
            <a:r>
              <a:rPr lang="tr-TR" sz="3600" spc="-10" dirty="0" smtClean="0">
                <a:latin typeface="Trebuchet MS"/>
                <a:cs typeface="Trebuchet MS"/>
              </a:rPr>
              <a:t>N</a:t>
            </a:r>
            <a:r>
              <a:rPr lang="tr-TR" sz="3600" dirty="0" smtClean="0">
                <a:latin typeface="Trebuchet MS"/>
                <a:cs typeface="Trebuchet MS"/>
              </a:rPr>
              <a:t>ULARI</a:t>
            </a:r>
            <a:r>
              <a:rPr lang="tr-TR" sz="3600" spc="-10" dirty="0" smtClean="0">
                <a:latin typeface="Trebuchet MS"/>
                <a:cs typeface="Trebuchet MS"/>
              </a:rPr>
              <a:t>N</a:t>
            </a:r>
            <a:r>
              <a:rPr lang="tr-TR" sz="3600" dirty="0" smtClean="0">
                <a:latin typeface="Trebuchet MS"/>
                <a:cs typeface="Trebuchet MS"/>
              </a:rPr>
              <a:t>DA</a:t>
            </a:r>
            <a:r>
              <a:rPr lang="tr-TR" sz="3600" spc="20" dirty="0" smtClean="0">
                <a:latin typeface="Trebuchet MS"/>
                <a:cs typeface="Trebuchet MS"/>
              </a:rPr>
              <a:t> </a:t>
            </a:r>
            <a:r>
              <a:rPr lang="tr-TR" sz="3600" dirty="0" smtClean="0">
                <a:latin typeface="Trebuchet MS"/>
                <a:cs typeface="Trebuchet MS"/>
              </a:rPr>
              <a:t>O İŞYERİNDE</a:t>
            </a:r>
            <a:r>
              <a:rPr lang="tr-TR" sz="3600" dirty="0" smtClean="0">
                <a:latin typeface="Times New Roman"/>
                <a:cs typeface="Times New Roman"/>
              </a:rPr>
              <a:t>  </a:t>
            </a:r>
            <a:r>
              <a:rPr lang="tr-TR" sz="3600" dirty="0" smtClean="0">
                <a:latin typeface="Trebuchet MS"/>
                <a:cs typeface="Trebuchet MS"/>
              </a:rPr>
              <a:t>ÇALIŞANLARA</a:t>
            </a:r>
            <a:r>
              <a:rPr lang="tr-TR" sz="3600" spc="35" dirty="0" smtClean="0">
                <a:latin typeface="Trebuchet MS"/>
                <a:cs typeface="Trebuchet MS"/>
              </a:rPr>
              <a:t> </a:t>
            </a:r>
            <a:r>
              <a:rPr lang="tr-TR" sz="3600" b="1" dirty="0" smtClean="0">
                <a:solidFill>
                  <a:srgbClr val="0033CC"/>
                </a:solidFill>
                <a:latin typeface="Trebuchet MS"/>
                <a:cs typeface="Trebuchet MS"/>
              </a:rPr>
              <a:t>YOL</a:t>
            </a:r>
            <a:r>
              <a:rPr lang="tr-TR" sz="3600" b="1" spc="5" dirty="0" smtClean="0">
                <a:solidFill>
                  <a:srgbClr val="0033CC"/>
                </a:solidFill>
                <a:latin typeface="Trebuchet MS"/>
                <a:cs typeface="Trebuchet MS"/>
              </a:rPr>
              <a:t> </a:t>
            </a:r>
            <a:r>
              <a:rPr lang="tr-TR" sz="3600" b="1" dirty="0" smtClean="0">
                <a:solidFill>
                  <a:srgbClr val="0033CC"/>
                </a:solidFill>
                <a:latin typeface="Trebuchet MS"/>
                <a:cs typeface="Trebuchet MS"/>
              </a:rPr>
              <a:t>GÖ</a:t>
            </a:r>
            <a:r>
              <a:rPr lang="tr-TR" sz="3600" b="1" spc="-10" dirty="0" smtClean="0">
                <a:solidFill>
                  <a:srgbClr val="0033CC"/>
                </a:solidFill>
                <a:latin typeface="Trebuchet MS"/>
                <a:cs typeface="Trebuchet MS"/>
              </a:rPr>
              <a:t>S</a:t>
            </a:r>
            <a:r>
              <a:rPr lang="tr-TR" sz="3600" b="1" dirty="0" smtClean="0">
                <a:solidFill>
                  <a:srgbClr val="0033CC"/>
                </a:solidFill>
                <a:latin typeface="Trebuchet MS"/>
                <a:cs typeface="Trebuchet MS"/>
              </a:rPr>
              <a:t>TE</a:t>
            </a:r>
            <a:r>
              <a:rPr lang="tr-TR" sz="3600" b="1" spc="-10" dirty="0" smtClean="0">
                <a:solidFill>
                  <a:srgbClr val="0033CC"/>
                </a:solidFill>
                <a:latin typeface="Trebuchet MS"/>
                <a:cs typeface="Trebuchet MS"/>
              </a:rPr>
              <a:t>R</a:t>
            </a:r>
            <a:r>
              <a:rPr lang="tr-TR" sz="3600" b="1" dirty="0" smtClean="0">
                <a:solidFill>
                  <a:srgbClr val="0033CC"/>
                </a:solidFill>
                <a:latin typeface="Trebuchet MS"/>
                <a:cs typeface="Trebuchet MS"/>
              </a:rPr>
              <a:t>ME</a:t>
            </a:r>
            <a:r>
              <a:rPr lang="tr-TR" sz="3600" b="1" spc="10" dirty="0" smtClean="0">
                <a:solidFill>
                  <a:srgbClr val="0033CC"/>
                </a:solidFill>
                <a:latin typeface="Trebuchet MS"/>
                <a:cs typeface="Trebuchet MS"/>
              </a:rPr>
              <a:t>K</a:t>
            </a:r>
            <a:r>
              <a:rPr lang="tr-TR" sz="3600" dirty="0" smtClean="0">
                <a:latin typeface="Trebuchet MS"/>
                <a:cs typeface="Trebuchet MS"/>
              </a:rPr>
              <a:t>,</a:t>
            </a:r>
            <a:endParaRPr lang="tr-TR" sz="3600" dirty="0">
              <a:latin typeface="Trebuchet MS"/>
              <a:cs typeface="Trebuchet MS"/>
            </a:endParaRPr>
          </a:p>
        </p:txBody>
      </p:sp>
      <p:sp>
        <p:nvSpPr>
          <p:cNvPr id="8" name="object 4"/>
          <p:cNvSpPr/>
          <p:nvPr/>
        </p:nvSpPr>
        <p:spPr>
          <a:xfrm>
            <a:off x="1214414" y="3786190"/>
            <a:ext cx="7929586" cy="3071810"/>
          </a:xfrm>
          <a:prstGeom prst="rect">
            <a:avLst/>
          </a:prstGeom>
          <a:blipFill>
            <a:blip r:embed="rId2" cstate="print"/>
            <a:stretch>
              <a:fillRect/>
            </a:stretch>
          </a:blipFill>
        </p:spPr>
        <p:txBody>
          <a:bodyPr wrap="square" lIns="0" tIns="0" rIns="0" bIns="0" rtlCol="0"/>
          <a:lstStyle/>
          <a:p>
            <a:endParaRPr/>
          </a:p>
        </p:txBody>
      </p:sp>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00FF"/>
                </a:solidFill>
              </a:rPr>
              <a:t>İSG KURULU</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object 2"/>
          <p:cNvSpPr txBox="1"/>
          <p:nvPr/>
        </p:nvSpPr>
        <p:spPr>
          <a:xfrm>
            <a:off x="3286116" y="1777763"/>
            <a:ext cx="5857884" cy="5080237"/>
          </a:xfrm>
          <a:prstGeom prst="rect">
            <a:avLst/>
          </a:prstGeom>
        </p:spPr>
        <p:txBody>
          <a:bodyPr vert="horz" wrap="square" lIns="0" tIns="0" rIns="0" bIns="0" rtlCol="0">
            <a:spAutoFit/>
          </a:bodyPr>
          <a:lstStyle/>
          <a:p>
            <a:pPr marL="12700" marR="5080">
              <a:lnSpc>
                <a:spcPct val="150000"/>
              </a:lnSpc>
            </a:pPr>
            <a:r>
              <a:rPr lang="tr-TR" sz="3200" dirty="0" smtClean="0">
                <a:latin typeface="Trebuchet MS"/>
                <a:cs typeface="Trebuchet MS"/>
              </a:rPr>
              <a:t>İŞYERİNDE</a:t>
            </a:r>
            <a:r>
              <a:rPr lang="tr-TR" sz="3200" spc="15" dirty="0" smtClean="0">
                <a:latin typeface="Trebuchet MS"/>
                <a:cs typeface="Trebuchet MS"/>
              </a:rPr>
              <a:t> </a:t>
            </a:r>
            <a:r>
              <a:rPr lang="tr-TR" sz="3200" dirty="0" smtClean="0">
                <a:latin typeface="Trebuchet MS"/>
                <a:cs typeface="Trebuchet MS"/>
              </a:rPr>
              <a:t>İŞ</a:t>
            </a:r>
            <a:r>
              <a:rPr lang="tr-TR" sz="3200" spc="5" dirty="0" smtClean="0">
                <a:latin typeface="Trebuchet MS"/>
                <a:cs typeface="Trebuchet MS"/>
              </a:rPr>
              <a:t> </a:t>
            </a:r>
            <a:r>
              <a:rPr lang="tr-TR" sz="3200" dirty="0" smtClean="0">
                <a:latin typeface="Trebuchet MS"/>
                <a:cs typeface="Trebuchet MS"/>
              </a:rPr>
              <a:t>SA</a:t>
            </a:r>
            <a:r>
              <a:rPr lang="tr-TR" sz="3200" spc="-10" dirty="0" smtClean="0">
                <a:latin typeface="Trebuchet MS"/>
                <a:cs typeface="Trebuchet MS"/>
              </a:rPr>
              <a:t>Ğ</a:t>
            </a:r>
            <a:r>
              <a:rPr lang="tr-TR" sz="3200" dirty="0" smtClean="0">
                <a:latin typeface="Trebuchet MS"/>
                <a:cs typeface="Trebuchet MS"/>
              </a:rPr>
              <a:t>LI</a:t>
            </a:r>
            <a:r>
              <a:rPr lang="tr-TR" sz="3200" spc="-10" dirty="0" smtClean="0">
                <a:latin typeface="Trebuchet MS"/>
                <a:cs typeface="Trebuchet MS"/>
              </a:rPr>
              <a:t>Ğ</a:t>
            </a:r>
            <a:r>
              <a:rPr lang="tr-TR" sz="3200" dirty="0" smtClean="0">
                <a:latin typeface="Trebuchet MS"/>
                <a:cs typeface="Trebuchet MS"/>
              </a:rPr>
              <a:t>I</a:t>
            </a:r>
            <a:r>
              <a:rPr lang="tr-TR" sz="3200" spc="15" dirty="0" smtClean="0">
                <a:latin typeface="Trebuchet MS"/>
                <a:cs typeface="Trebuchet MS"/>
              </a:rPr>
              <a:t> </a:t>
            </a:r>
            <a:r>
              <a:rPr lang="tr-TR" sz="3200" dirty="0" smtClean="0">
                <a:latin typeface="Trebuchet MS"/>
                <a:cs typeface="Trebuchet MS"/>
              </a:rPr>
              <a:t>VE </a:t>
            </a:r>
            <a:r>
              <a:rPr lang="tr-TR" sz="3200" spc="-15" dirty="0" smtClean="0">
                <a:latin typeface="Trebuchet MS"/>
                <a:cs typeface="Trebuchet MS"/>
              </a:rPr>
              <a:t>G</a:t>
            </a:r>
            <a:r>
              <a:rPr lang="tr-TR" sz="3200" dirty="0" smtClean="0">
                <a:latin typeface="Trebuchet MS"/>
                <a:cs typeface="Trebuchet MS"/>
              </a:rPr>
              <a:t>ÜVE</a:t>
            </a:r>
            <a:r>
              <a:rPr lang="tr-TR" sz="3200" spc="-10" dirty="0" smtClean="0">
                <a:latin typeface="Trebuchet MS"/>
                <a:cs typeface="Trebuchet MS"/>
              </a:rPr>
              <a:t>N</a:t>
            </a:r>
            <a:r>
              <a:rPr lang="tr-TR" sz="3200" dirty="0" smtClean="0">
                <a:latin typeface="Trebuchet MS"/>
                <a:cs typeface="Trebuchet MS"/>
              </a:rPr>
              <a:t>Lİ</a:t>
            </a:r>
            <a:r>
              <a:rPr lang="tr-TR" sz="3200" spc="-10" dirty="0" smtClean="0">
                <a:latin typeface="Trebuchet MS"/>
                <a:cs typeface="Trebuchet MS"/>
              </a:rPr>
              <a:t>Ğ</a:t>
            </a:r>
            <a:r>
              <a:rPr lang="tr-TR" sz="3200" dirty="0" smtClean="0">
                <a:latin typeface="Trebuchet MS"/>
                <a:cs typeface="Trebuchet MS"/>
              </a:rPr>
              <a:t>İNE İLİŞKİN</a:t>
            </a:r>
            <a:r>
              <a:rPr lang="tr-TR" sz="3200" spc="20" dirty="0" smtClean="0">
                <a:latin typeface="Trebuchet MS"/>
                <a:cs typeface="Trebuchet MS"/>
              </a:rPr>
              <a:t> </a:t>
            </a:r>
            <a:r>
              <a:rPr lang="tr-TR" sz="3200" b="1" dirty="0" smtClean="0">
                <a:solidFill>
                  <a:srgbClr val="0033CC"/>
                </a:solidFill>
                <a:latin typeface="Trebuchet MS"/>
                <a:cs typeface="Trebuchet MS"/>
              </a:rPr>
              <a:t>TEHLİKELERİ</a:t>
            </a:r>
            <a:r>
              <a:rPr lang="tr-TR" sz="3200" b="1" spc="-10" dirty="0" smtClean="0">
                <a:solidFill>
                  <a:srgbClr val="0033CC"/>
                </a:solidFill>
                <a:latin typeface="Trebuchet MS"/>
                <a:cs typeface="Trebuchet MS"/>
              </a:rPr>
              <a:t> </a:t>
            </a:r>
            <a:r>
              <a:rPr lang="tr-TR" sz="3200" b="1" dirty="0" smtClean="0">
                <a:solidFill>
                  <a:srgbClr val="0033CC"/>
                </a:solidFill>
                <a:latin typeface="Trebuchet MS"/>
                <a:cs typeface="Trebuchet MS"/>
              </a:rPr>
              <a:t>VE</a:t>
            </a:r>
            <a:r>
              <a:rPr lang="tr-TR" sz="3200" b="1" spc="-10" dirty="0" smtClean="0">
                <a:solidFill>
                  <a:srgbClr val="0033CC"/>
                </a:solidFill>
                <a:latin typeface="Trebuchet MS"/>
                <a:cs typeface="Trebuchet MS"/>
              </a:rPr>
              <a:t> </a:t>
            </a:r>
            <a:r>
              <a:rPr lang="tr-TR" sz="3200" b="1" dirty="0" smtClean="0">
                <a:solidFill>
                  <a:srgbClr val="0033CC"/>
                </a:solidFill>
                <a:latin typeface="Trebuchet MS"/>
                <a:cs typeface="Trebuchet MS"/>
              </a:rPr>
              <a:t>ÖNLEMLERİ DEĞE</a:t>
            </a:r>
            <a:r>
              <a:rPr lang="tr-TR" sz="3200" b="1" spc="-15" dirty="0" smtClean="0">
                <a:solidFill>
                  <a:srgbClr val="0033CC"/>
                </a:solidFill>
                <a:latin typeface="Trebuchet MS"/>
                <a:cs typeface="Trebuchet MS"/>
              </a:rPr>
              <a:t>R</a:t>
            </a:r>
            <a:r>
              <a:rPr lang="tr-TR" sz="3200" b="1" dirty="0" smtClean="0">
                <a:solidFill>
                  <a:srgbClr val="0033CC"/>
                </a:solidFill>
                <a:latin typeface="Trebuchet MS"/>
                <a:cs typeface="Trebuchet MS"/>
              </a:rPr>
              <a:t>LENDİRME</a:t>
            </a:r>
            <a:r>
              <a:rPr lang="tr-TR" sz="3200" b="1" spc="5" dirty="0" smtClean="0">
                <a:solidFill>
                  <a:srgbClr val="0033CC"/>
                </a:solidFill>
                <a:latin typeface="Trebuchet MS"/>
                <a:cs typeface="Trebuchet MS"/>
              </a:rPr>
              <a:t>K</a:t>
            </a:r>
            <a:r>
              <a:rPr lang="tr-TR" sz="3200" dirty="0" smtClean="0">
                <a:latin typeface="Trebuchet MS"/>
                <a:cs typeface="Trebuchet MS"/>
              </a:rPr>
              <a:t>,</a:t>
            </a:r>
            <a:r>
              <a:rPr lang="tr-TR" sz="3200" spc="-20" dirty="0" smtClean="0">
                <a:latin typeface="Trebuchet MS"/>
                <a:cs typeface="Trebuchet MS"/>
              </a:rPr>
              <a:t> </a:t>
            </a:r>
            <a:r>
              <a:rPr lang="tr-TR" sz="3200" b="1" spc="-10" dirty="0" smtClean="0">
                <a:solidFill>
                  <a:srgbClr val="C00000"/>
                </a:solidFill>
                <a:latin typeface="Trebuchet MS"/>
                <a:cs typeface="Trebuchet MS"/>
              </a:rPr>
              <a:t>TEDB</a:t>
            </a:r>
            <a:r>
              <a:rPr lang="tr-TR" sz="3200" b="1" spc="-5" dirty="0" smtClean="0">
                <a:solidFill>
                  <a:srgbClr val="C00000"/>
                </a:solidFill>
                <a:latin typeface="Trebuchet MS"/>
                <a:cs typeface="Trebuchet MS"/>
              </a:rPr>
              <a:t>İRLERİ BELİRLEME</a:t>
            </a:r>
            <a:r>
              <a:rPr lang="tr-TR" sz="3200" b="1" spc="-10" dirty="0" smtClean="0">
                <a:solidFill>
                  <a:srgbClr val="C00000"/>
                </a:solidFill>
                <a:latin typeface="Trebuchet MS"/>
                <a:cs typeface="Trebuchet MS"/>
              </a:rPr>
              <a:t>K</a:t>
            </a:r>
            <a:r>
              <a:rPr lang="tr-TR" sz="3200" dirty="0" smtClean="0">
                <a:latin typeface="Trebuchet MS"/>
                <a:cs typeface="Trebuchet MS"/>
              </a:rPr>
              <a:t>, İŞVEREN</a:t>
            </a:r>
            <a:r>
              <a:rPr lang="tr-TR" sz="3200" spc="15" dirty="0" smtClean="0">
                <a:latin typeface="Trebuchet MS"/>
                <a:cs typeface="Trebuchet MS"/>
              </a:rPr>
              <a:t> </a:t>
            </a:r>
            <a:r>
              <a:rPr lang="tr-TR" sz="3200" dirty="0" smtClean="0">
                <a:latin typeface="Trebuchet MS"/>
                <a:cs typeface="Trebuchet MS"/>
              </a:rPr>
              <a:t>VEYA</a:t>
            </a:r>
            <a:r>
              <a:rPr lang="tr-TR" sz="3200" spc="10" dirty="0" smtClean="0">
                <a:latin typeface="Trebuchet MS"/>
                <a:cs typeface="Trebuchet MS"/>
              </a:rPr>
              <a:t> </a:t>
            </a:r>
            <a:r>
              <a:rPr lang="tr-TR" sz="3200" dirty="0" smtClean="0">
                <a:latin typeface="Trebuchet MS"/>
                <a:cs typeface="Trebuchet MS"/>
              </a:rPr>
              <a:t>İŞVEREN VEKİLİNE</a:t>
            </a:r>
            <a:r>
              <a:rPr lang="tr-TR" sz="3200" spc="5" dirty="0" smtClean="0">
                <a:latin typeface="Trebuchet MS"/>
                <a:cs typeface="Trebuchet MS"/>
              </a:rPr>
              <a:t> </a:t>
            </a:r>
            <a:r>
              <a:rPr lang="tr-TR" sz="3200" spc="-5" dirty="0" smtClean="0">
                <a:latin typeface="Trebuchet MS"/>
                <a:cs typeface="Trebuchet MS"/>
              </a:rPr>
              <a:t>BİL</a:t>
            </a:r>
            <a:r>
              <a:rPr lang="tr-TR" sz="3200" spc="-10" dirty="0" smtClean="0">
                <a:latin typeface="Trebuchet MS"/>
                <a:cs typeface="Trebuchet MS"/>
              </a:rPr>
              <a:t>D</a:t>
            </a:r>
            <a:r>
              <a:rPr lang="tr-TR" sz="3200" spc="-5" dirty="0" smtClean="0">
                <a:latin typeface="Trebuchet MS"/>
                <a:cs typeface="Trebuchet MS"/>
              </a:rPr>
              <a:t>İRİMD</a:t>
            </a:r>
            <a:r>
              <a:rPr lang="tr-TR" sz="3200" dirty="0" smtClean="0">
                <a:latin typeface="Trebuchet MS"/>
                <a:cs typeface="Trebuchet MS"/>
              </a:rPr>
              <a:t>E</a:t>
            </a:r>
            <a:r>
              <a:rPr lang="tr-TR" sz="3200" spc="40" dirty="0" smtClean="0">
                <a:latin typeface="Trebuchet MS"/>
                <a:cs typeface="Trebuchet MS"/>
              </a:rPr>
              <a:t> </a:t>
            </a:r>
            <a:r>
              <a:rPr lang="tr-TR" sz="3200" spc="-5" dirty="0" smtClean="0">
                <a:latin typeface="Trebuchet MS"/>
                <a:cs typeface="Trebuchet MS"/>
              </a:rPr>
              <a:t>BUL</a:t>
            </a:r>
            <a:r>
              <a:rPr lang="tr-TR" sz="3200" spc="-15" dirty="0" smtClean="0">
                <a:latin typeface="Trebuchet MS"/>
                <a:cs typeface="Trebuchet MS"/>
              </a:rPr>
              <a:t>U</a:t>
            </a:r>
            <a:r>
              <a:rPr lang="tr-TR" sz="3200" spc="-5" dirty="0" smtClean="0">
                <a:latin typeface="Trebuchet MS"/>
                <a:cs typeface="Trebuchet MS"/>
              </a:rPr>
              <a:t>NMAK,</a:t>
            </a:r>
            <a:endParaRPr lang="tr-TR" sz="3200" dirty="0">
              <a:latin typeface="Trebuchet MS"/>
              <a:cs typeface="Trebuchet MS"/>
            </a:endParaRPr>
          </a:p>
        </p:txBody>
      </p:sp>
      <p:sp>
        <p:nvSpPr>
          <p:cNvPr id="10" name="object 4"/>
          <p:cNvSpPr/>
          <p:nvPr/>
        </p:nvSpPr>
        <p:spPr>
          <a:xfrm>
            <a:off x="285720" y="2214554"/>
            <a:ext cx="2602865" cy="4245229"/>
          </a:xfrm>
          <a:prstGeom prst="rect">
            <a:avLst/>
          </a:prstGeom>
          <a:blipFill>
            <a:blip r:embed="rId2" cstate="print"/>
            <a:stretch>
              <a:fillRect/>
            </a:stretch>
          </a:blipFill>
        </p:spPr>
        <p:txBody>
          <a:bodyPr wrap="square" lIns="0" tIns="0" rIns="0" bIns="0" rtlCol="0"/>
          <a:lstStyle/>
          <a:p>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00FF"/>
                </a:solidFill>
              </a:rPr>
              <a:t>İSG KURULU</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5"/>
          <p:cNvSpPr txBox="1"/>
          <p:nvPr/>
        </p:nvSpPr>
        <p:spPr>
          <a:xfrm>
            <a:off x="0" y="1857364"/>
            <a:ext cx="6286512" cy="4924425"/>
          </a:xfrm>
          <a:prstGeom prst="rect">
            <a:avLst/>
          </a:prstGeom>
        </p:spPr>
        <p:txBody>
          <a:bodyPr vert="horz" wrap="square" lIns="0" tIns="0" rIns="0" bIns="0" rtlCol="0">
            <a:spAutoFit/>
          </a:bodyPr>
          <a:lstStyle/>
          <a:p>
            <a:pPr marL="829310" algn="ctr">
              <a:lnSpc>
                <a:spcPct val="100000"/>
              </a:lnSpc>
            </a:pPr>
            <a:r>
              <a:rPr lang="tr-TR" sz="2400" spc="-95" dirty="0" smtClean="0">
                <a:latin typeface="Trebuchet MS"/>
                <a:cs typeface="Trebuchet MS"/>
              </a:rPr>
              <a:t>K</a:t>
            </a:r>
            <a:r>
              <a:rPr lang="tr-TR" sz="2400" spc="-10" dirty="0" smtClean="0">
                <a:latin typeface="Trebuchet MS"/>
                <a:cs typeface="Trebuchet MS"/>
              </a:rPr>
              <a:t>URULLA</a:t>
            </a:r>
            <a:r>
              <a:rPr lang="tr-TR" sz="2400" spc="-5" dirty="0" smtClean="0">
                <a:latin typeface="Trebuchet MS"/>
                <a:cs typeface="Trebuchet MS"/>
              </a:rPr>
              <a:t>R</a:t>
            </a:r>
            <a:r>
              <a:rPr lang="tr-TR" sz="2400" spc="5" dirty="0" smtClean="0">
                <a:latin typeface="Trebuchet MS"/>
                <a:cs typeface="Trebuchet MS"/>
              </a:rPr>
              <a:t> </a:t>
            </a:r>
            <a:r>
              <a:rPr lang="tr-TR" sz="2400" b="1" spc="-5" dirty="0" smtClean="0">
                <a:solidFill>
                  <a:srgbClr val="0033CC"/>
                </a:solidFill>
                <a:latin typeface="Trebuchet MS"/>
                <a:cs typeface="Trebuchet MS"/>
              </a:rPr>
              <a:t>EN AZ AY</a:t>
            </a:r>
            <a:r>
              <a:rPr lang="tr-TR" sz="2400" b="1" spc="-15" dirty="0" smtClean="0">
                <a:solidFill>
                  <a:srgbClr val="0033CC"/>
                </a:solidFill>
                <a:latin typeface="Trebuchet MS"/>
                <a:cs typeface="Trebuchet MS"/>
              </a:rPr>
              <a:t>D</a:t>
            </a:r>
            <a:r>
              <a:rPr lang="tr-TR" sz="2400" b="1" spc="-5" dirty="0" smtClean="0">
                <a:solidFill>
                  <a:srgbClr val="0033CC"/>
                </a:solidFill>
                <a:latin typeface="Trebuchet MS"/>
                <a:cs typeface="Trebuchet MS"/>
              </a:rPr>
              <a:t>A BİR</a:t>
            </a:r>
            <a:r>
              <a:rPr lang="tr-TR" sz="2400" b="1" spc="10" dirty="0" smtClean="0">
                <a:solidFill>
                  <a:srgbClr val="0033CC"/>
                </a:solidFill>
                <a:latin typeface="Trebuchet MS"/>
                <a:cs typeface="Trebuchet MS"/>
              </a:rPr>
              <a:t> </a:t>
            </a:r>
            <a:r>
              <a:rPr lang="tr-TR" sz="2400" spc="-5" dirty="0" smtClean="0">
                <a:latin typeface="Trebuchet MS"/>
                <a:cs typeface="Trebuchet MS"/>
              </a:rPr>
              <a:t>KE</a:t>
            </a:r>
            <a:r>
              <a:rPr lang="tr-TR" sz="2400" dirty="0" smtClean="0">
                <a:latin typeface="Trebuchet MS"/>
                <a:cs typeface="Trebuchet MS"/>
              </a:rPr>
              <a:t>R</a:t>
            </a:r>
            <a:r>
              <a:rPr lang="tr-TR" sz="2400" spc="-5" dirty="0" smtClean="0">
                <a:latin typeface="Trebuchet MS"/>
                <a:cs typeface="Trebuchet MS"/>
              </a:rPr>
              <a:t>E</a:t>
            </a:r>
            <a:r>
              <a:rPr lang="tr-TR" sz="2400" spc="-20" dirty="0" smtClean="0">
                <a:latin typeface="Trebuchet MS"/>
                <a:cs typeface="Trebuchet MS"/>
              </a:rPr>
              <a:t> </a:t>
            </a:r>
            <a:r>
              <a:rPr lang="tr-TR" sz="2400" spc="-5" dirty="0" smtClean="0">
                <a:latin typeface="Trebuchet MS"/>
                <a:cs typeface="Trebuchet MS"/>
              </a:rPr>
              <a:t>TOPLAN</a:t>
            </a:r>
            <a:r>
              <a:rPr lang="tr-TR" sz="2400" spc="-20" dirty="0" smtClean="0">
                <a:latin typeface="Trebuchet MS"/>
                <a:cs typeface="Trebuchet MS"/>
              </a:rPr>
              <a:t>I</a:t>
            </a:r>
            <a:r>
              <a:rPr lang="tr-TR" sz="2400" spc="-375" dirty="0" smtClean="0">
                <a:latin typeface="Trebuchet MS"/>
                <a:cs typeface="Trebuchet MS"/>
              </a:rPr>
              <a:t>R</a:t>
            </a:r>
            <a:r>
              <a:rPr lang="tr-TR" sz="2400" spc="-5" dirty="0" smtClean="0">
                <a:latin typeface="Trebuchet MS"/>
                <a:cs typeface="Trebuchet MS"/>
              </a:rPr>
              <a:t>.</a:t>
            </a:r>
            <a:endParaRPr lang="tr-TR" sz="2400" dirty="0" smtClean="0">
              <a:latin typeface="Trebuchet MS"/>
              <a:cs typeface="Trebuchet MS"/>
            </a:endParaRPr>
          </a:p>
          <a:p>
            <a:pPr>
              <a:lnSpc>
                <a:spcPct val="100000"/>
              </a:lnSpc>
              <a:spcBef>
                <a:spcPts val="15"/>
              </a:spcBef>
            </a:pPr>
            <a:endParaRPr lang="tr-TR" sz="3200" dirty="0" smtClean="0">
              <a:latin typeface="Times New Roman"/>
              <a:cs typeface="Times New Roman"/>
            </a:endParaRPr>
          </a:p>
          <a:p>
            <a:pPr marL="12700" marR="2437765">
              <a:lnSpc>
                <a:spcPct val="150000"/>
              </a:lnSpc>
            </a:pPr>
            <a:r>
              <a:rPr lang="tr-TR" sz="2000" dirty="0" smtClean="0">
                <a:latin typeface="Trebuchet MS"/>
                <a:cs typeface="Trebuchet MS"/>
              </a:rPr>
              <a:t>ANCAK</a:t>
            </a:r>
            <a:r>
              <a:rPr lang="tr-TR" sz="2000" spc="5" dirty="0" smtClean="0">
                <a:latin typeface="Trebuchet MS"/>
                <a:cs typeface="Trebuchet MS"/>
              </a:rPr>
              <a:t> </a:t>
            </a:r>
            <a:r>
              <a:rPr lang="tr-TR" sz="2000" dirty="0" smtClean="0">
                <a:latin typeface="Trebuchet MS"/>
                <a:cs typeface="Trebuchet MS"/>
              </a:rPr>
              <a:t>KURUL,</a:t>
            </a:r>
            <a:r>
              <a:rPr lang="tr-TR" sz="2000" spc="10" dirty="0" smtClean="0">
                <a:latin typeface="Trebuchet MS"/>
                <a:cs typeface="Trebuchet MS"/>
              </a:rPr>
              <a:t> </a:t>
            </a:r>
            <a:r>
              <a:rPr lang="tr-TR" sz="2000" dirty="0" smtClean="0">
                <a:latin typeface="Trebuchet MS"/>
                <a:cs typeface="Trebuchet MS"/>
              </a:rPr>
              <a:t>İŞYERİNİN</a:t>
            </a:r>
            <a:r>
              <a:rPr lang="tr-TR" sz="2000" spc="25" dirty="0" smtClean="0">
                <a:latin typeface="Trebuchet MS"/>
                <a:cs typeface="Trebuchet MS"/>
              </a:rPr>
              <a:t> </a:t>
            </a:r>
            <a:r>
              <a:rPr lang="tr-TR" sz="2000" dirty="0" smtClean="0">
                <a:latin typeface="Trebuchet MS"/>
                <a:cs typeface="Trebuchet MS"/>
              </a:rPr>
              <a:t>TEHLİKE SINIFINI</a:t>
            </a:r>
            <a:r>
              <a:rPr lang="tr-TR" sz="2000" spc="25" dirty="0" smtClean="0">
                <a:latin typeface="Trebuchet MS"/>
                <a:cs typeface="Trebuchet MS"/>
              </a:rPr>
              <a:t> </a:t>
            </a:r>
            <a:r>
              <a:rPr lang="tr-TR" sz="2000" dirty="0" smtClean="0">
                <a:latin typeface="Trebuchet MS"/>
                <a:cs typeface="Trebuchet MS"/>
              </a:rPr>
              <a:t>DİKKATE</a:t>
            </a:r>
            <a:r>
              <a:rPr lang="tr-TR" sz="2000" spc="15" dirty="0" smtClean="0">
                <a:latin typeface="Trebuchet MS"/>
                <a:cs typeface="Trebuchet MS"/>
              </a:rPr>
              <a:t> </a:t>
            </a:r>
            <a:r>
              <a:rPr lang="tr-TR" sz="2000" dirty="0" smtClean="0">
                <a:latin typeface="Trebuchet MS"/>
                <a:cs typeface="Trebuchet MS"/>
              </a:rPr>
              <a:t>ALARAK,</a:t>
            </a:r>
            <a:r>
              <a:rPr lang="tr-TR" sz="2000" spc="30" dirty="0" smtClean="0">
                <a:latin typeface="Trebuchet MS"/>
                <a:cs typeface="Trebuchet MS"/>
              </a:rPr>
              <a:t> </a:t>
            </a:r>
            <a:r>
              <a:rPr lang="tr-TR" sz="2000" b="1" spc="-5" dirty="0" smtClean="0">
                <a:solidFill>
                  <a:srgbClr val="0033CC"/>
                </a:solidFill>
                <a:latin typeface="Trebuchet MS"/>
                <a:cs typeface="Trebuchet MS"/>
              </a:rPr>
              <a:t>TEHL</a:t>
            </a:r>
            <a:r>
              <a:rPr lang="tr-TR" sz="2000" b="1" spc="5" dirty="0" smtClean="0">
                <a:solidFill>
                  <a:srgbClr val="0033CC"/>
                </a:solidFill>
                <a:latin typeface="Trebuchet MS"/>
                <a:cs typeface="Trebuchet MS"/>
              </a:rPr>
              <a:t>İ</a:t>
            </a:r>
            <a:r>
              <a:rPr lang="tr-TR" sz="2000" b="1" spc="-5" dirty="0" smtClean="0">
                <a:solidFill>
                  <a:srgbClr val="0033CC"/>
                </a:solidFill>
                <a:latin typeface="Trebuchet MS"/>
                <a:cs typeface="Trebuchet MS"/>
              </a:rPr>
              <a:t>KELİ</a:t>
            </a:r>
            <a:r>
              <a:rPr lang="tr-TR" sz="2000" b="1" dirty="0" smtClean="0">
                <a:solidFill>
                  <a:srgbClr val="0033CC"/>
                </a:solidFill>
                <a:latin typeface="Trebuchet MS"/>
                <a:cs typeface="Trebuchet MS"/>
              </a:rPr>
              <a:t> </a:t>
            </a:r>
            <a:r>
              <a:rPr lang="tr-TR" sz="2000" dirty="0" smtClean="0">
                <a:latin typeface="Trebuchet MS"/>
                <a:cs typeface="Trebuchet MS"/>
              </a:rPr>
              <a:t>İŞYERLERİNDE</a:t>
            </a:r>
            <a:r>
              <a:rPr lang="tr-TR" sz="2000" spc="35" dirty="0" smtClean="0">
                <a:latin typeface="Trebuchet MS"/>
                <a:cs typeface="Trebuchet MS"/>
              </a:rPr>
              <a:t> </a:t>
            </a:r>
            <a:r>
              <a:rPr lang="tr-TR" sz="2000" dirty="0" smtClean="0">
                <a:latin typeface="Trebuchet MS"/>
                <a:cs typeface="Trebuchet MS"/>
              </a:rPr>
              <a:t>BU SÜRENİN</a:t>
            </a:r>
            <a:r>
              <a:rPr lang="tr-TR" sz="2000" spc="40" dirty="0" smtClean="0">
                <a:latin typeface="Trebuchet MS"/>
                <a:cs typeface="Trebuchet MS"/>
              </a:rPr>
              <a:t> </a:t>
            </a:r>
            <a:r>
              <a:rPr lang="tr-TR" sz="2000" b="1" spc="-5" dirty="0" smtClean="0">
                <a:solidFill>
                  <a:srgbClr val="0033CC"/>
                </a:solidFill>
                <a:latin typeface="Trebuchet MS"/>
                <a:cs typeface="Trebuchet MS"/>
              </a:rPr>
              <a:t>İ</a:t>
            </a:r>
            <a:r>
              <a:rPr lang="tr-TR" sz="2000" b="1" spc="5" dirty="0" smtClean="0">
                <a:solidFill>
                  <a:srgbClr val="0033CC"/>
                </a:solidFill>
                <a:latin typeface="Trebuchet MS"/>
                <a:cs typeface="Trebuchet MS"/>
              </a:rPr>
              <a:t>K</a:t>
            </a:r>
            <a:r>
              <a:rPr lang="tr-TR" sz="2000" b="1" dirty="0" smtClean="0">
                <a:solidFill>
                  <a:srgbClr val="0033CC"/>
                </a:solidFill>
                <a:latin typeface="Trebuchet MS"/>
                <a:cs typeface="Trebuchet MS"/>
              </a:rPr>
              <a:t>İ</a:t>
            </a:r>
            <a:r>
              <a:rPr lang="tr-TR" sz="2000" b="1" spc="-25" dirty="0" smtClean="0">
                <a:solidFill>
                  <a:srgbClr val="0033CC"/>
                </a:solidFill>
                <a:latin typeface="Trebuchet MS"/>
                <a:cs typeface="Trebuchet MS"/>
              </a:rPr>
              <a:t> </a:t>
            </a:r>
            <a:r>
              <a:rPr lang="tr-TR" sz="2000" b="1" spc="-5" dirty="0" smtClean="0">
                <a:solidFill>
                  <a:srgbClr val="0033CC"/>
                </a:solidFill>
                <a:latin typeface="Trebuchet MS"/>
                <a:cs typeface="Trebuchet MS"/>
              </a:rPr>
              <a:t>A</a:t>
            </a:r>
            <a:r>
              <a:rPr lang="tr-TR" sz="2000" b="1" spc="0" dirty="0" smtClean="0">
                <a:solidFill>
                  <a:srgbClr val="0033CC"/>
                </a:solidFill>
                <a:latin typeface="Trebuchet MS"/>
                <a:cs typeface="Trebuchet MS"/>
              </a:rPr>
              <a:t>Y</a:t>
            </a:r>
            <a:r>
              <a:rPr lang="tr-TR" sz="2000" dirty="0" smtClean="0">
                <a:latin typeface="Trebuchet MS"/>
                <a:cs typeface="Trebuchet MS"/>
              </a:rPr>
              <a:t>, </a:t>
            </a:r>
            <a:r>
              <a:rPr lang="tr-TR" sz="2000" b="1" spc="5" dirty="0" smtClean="0">
                <a:solidFill>
                  <a:srgbClr val="C00000"/>
                </a:solidFill>
                <a:latin typeface="Trebuchet MS"/>
                <a:cs typeface="Trebuchet MS"/>
              </a:rPr>
              <a:t>A</a:t>
            </a:r>
            <a:r>
              <a:rPr lang="tr-TR" sz="2000" b="1" dirty="0" smtClean="0">
                <a:solidFill>
                  <a:srgbClr val="C00000"/>
                </a:solidFill>
                <a:latin typeface="Trebuchet MS"/>
                <a:cs typeface="Trebuchet MS"/>
              </a:rPr>
              <a:t>Z</a:t>
            </a:r>
            <a:r>
              <a:rPr lang="tr-TR" sz="2000" b="1" spc="-15" dirty="0" smtClean="0">
                <a:solidFill>
                  <a:srgbClr val="C00000"/>
                </a:solidFill>
                <a:latin typeface="Trebuchet MS"/>
                <a:cs typeface="Trebuchet MS"/>
              </a:rPr>
              <a:t> </a:t>
            </a:r>
            <a:r>
              <a:rPr lang="tr-TR" sz="2000" b="1" spc="-5" dirty="0" smtClean="0">
                <a:solidFill>
                  <a:srgbClr val="C00000"/>
                </a:solidFill>
                <a:latin typeface="Trebuchet MS"/>
                <a:cs typeface="Trebuchet MS"/>
              </a:rPr>
              <a:t>TEHL</a:t>
            </a:r>
            <a:r>
              <a:rPr lang="tr-TR" sz="2000" b="1" spc="5" dirty="0" smtClean="0">
                <a:solidFill>
                  <a:srgbClr val="C00000"/>
                </a:solidFill>
                <a:latin typeface="Trebuchet MS"/>
                <a:cs typeface="Trebuchet MS"/>
              </a:rPr>
              <a:t>İ</a:t>
            </a:r>
            <a:r>
              <a:rPr lang="tr-TR" sz="2000" b="1" spc="-5" dirty="0" smtClean="0">
                <a:solidFill>
                  <a:srgbClr val="C00000"/>
                </a:solidFill>
                <a:latin typeface="Trebuchet MS"/>
                <a:cs typeface="Trebuchet MS"/>
              </a:rPr>
              <a:t>KELİ</a:t>
            </a:r>
            <a:r>
              <a:rPr lang="tr-TR" sz="2000" b="1" spc="-15" dirty="0" smtClean="0">
                <a:solidFill>
                  <a:srgbClr val="C00000"/>
                </a:solidFill>
                <a:latin typeface="Trebuchet MS"/>
                <a:cs typeface="Trebuchet MS"/>
              </a:rPr>
              <a:t> </a:t>
            </a:r>
            <a:r>
              <a:rPr lang="tr-TR" sz="2000" dirty="0" smtClean="0">
                <a:latin typeface="Trebuchet MS"/>
                <a:cs typeface="Trebuchet MS"/>
              </a:rPr>
              <a:t>İŞYERLERİNDE</a:t>
            </a:r>
            <a:r>
              <a:rPr lang="tr-TR" sz="2000" spc="35" dirty="0" smtClean="0">
                <a:latin typeface="Trebuchet MS"/>
                <a:cs typeface="Trebuchet MS"/>
              </a:rPr>
              <a:t> </a:t>
            </a:r>
            <a:r>
              <a:rPr lang="tr-TR" sz="2000" dirty="0" smtClean="0">
                <a:latin typeface="Trebuchet MS"/>
                <a:cs typeface="Trebuchet MS"/>
              </a:rPr>
              <a:t>İSE</a:t>
            </a:r>
          </a:p>
          <a:p>
            <a:pPr marL="12700" marR="2986405">
              <a:lnSpc>
                <a:spcPct val="150000"/>
              </a:lnSpc>
            </a:pPr>
            <a:r>
              <a:rPr lang="tr-TR" sz="2000" b="1" dirty="0" smtClean="0">
                <a:solidFill>
                  <a:srgbClr val="C00000"/>
                </a:solidFill>
                <a:latin typeface="Trebuchet MS"/>
                <a:cs typeface="Trebuchet MS"/>
              </a:rPr>
              <a:t>ÜÇ</a:t>
            </a:r>
            <a:r>
              <a:rPr lang="tr-TR" sz="2000" b="1" spc="-10" dirty="0" smtClean="0">
                <a:solidFill>
                  <a:srgbClr val="C00000"/>
                </a:solidFill>
                <a:latin typeface="Trebuchet MS"/>
                <a:cs typeface="Trebuchet MS"/>
              </a:rPr>
              <a:t> </a:t>
            </a:r>
            <a:r>
              <a:rPr lang="tr-TR" sz="2000" b="1" spc="-5" dirty="0" smtClean="0">
                <a:solidFill>
                  <a:srgbClr val="C00000"/>
                </a:solidFill>
                <a:latin typeface="Trebuchet MS"/>
                <a:cs typeface="Trebuchet MS"/>
              </a:rPr>
              <a:t>AY </a:t>
            </a:r>
            <a:r>
              <a:rPr lang="tr-TR" sz="2000" dirty="0" smtClean="0">
                <a:latin typeface="Trebuchet MS"/>
                <a:cs typeface="Trebuchet MS"/>
              </a:rPr>
              <a:t>OLARAK</a:t>
            </a:r>
            <a:r>
              <a:rPr lang="tr-TR" sz="2000" spc="5" dirty="0" smtClean="0">
                <a:latin typeface="Trebuchet MS"/>
                <a:cs typeface="Trebuchet MS"/>
              </a:rPr>
              <a:t> </a:t>
            </a:r>
            <a:r>
              <a:rPr lang="tr-TR" sz="2000" spc="-5" dirty="0" smtClean="0">
                <a:latin typeface="Trebuchet MS"/>
                <a:cs typeface="Trebuchet MS"/>
              </a:rPr>
              <a:t>BELİRLENMESİNE KARA</a:t>
            </a:r>
            <a:r>
              <a:rPr lang="tr-TR" sz="2000" dirty="0" smtClean="0">
                <a:latin typeface="Trebuchet MS"/>
                <a:cs typeface="Trebuchet MS"/>
              </a:rPr>
              <a:t>R</a:t>
            </a:r>
            <a:r>
              <a:rPr lang="tr-TR" sz="2000" spc="10" dirty="0" smtClean="0">
                <a:latin typeface="Trebuchet MS"/>
                <a:cs typeface="Trebuchet MS"/>
              </a:rPr>
              <a:t> </a:t>
            </a:r>
            <a:r>
              <a:rPr lang="tr-TR" sz="2000" dirty="0" smtClean="0">
                <a:latin typeface="Trebuchet MS"/>
                <a:cs typeface="Trebuchet MS"/>
              </a:rPr>
              <a:t>VEREBİL</a:t>
            </a:r>
            <a:r>
              <a:rPr lang="tr-TR" sz="2000" spc="-5" dirty="0" smtClean="0">
                <a:latin typeface="Trebuchet MS"/>
                <a:cs typeface="Trebuchet MS"/>
              </a:rPr>
              <a:t>İ</a:t>
            </a:r>
            <a:r>
              <a:rPr lang="tr-TR" sz="2000" spc="-335" dirty="0" smtClean="0">
                <a:latin typeface="Trebuchet MS"/>
                <a:cs typeface="Trebuchet MS"/>
              </a:rPr>
              <a:t>R</a:t>
            </a:r>
            <a:r>
              <a:rPr lang="tr-TR" sz="2000" dirty="0" smtClean="0">
                <a:latin typeface="Trebuchet MS"/>
                <a:cs typeface="Trebuchet MS"/>
              </a:rPr>
              <a:t>.</a:t>
            </a:r>
            <a:endParaRPr lang="tr-TR" sz="2000" dirty="0">
              <a:latin typeface="Trebuchet MS"/>
              <a:cs typeface="Trebuchet MS"/>
            </a:endParaRPr>
          </a:p>
        </p:txBody>
      </p:sp>
      <p:sp>
        <p:nvSpPr>
          <p:cNvPr id="8" name="object 3"/>
          <p:cNvSpPr/>
          <p:nvPr/>
        </p:nvSpPr>
        <p:spPr>
          <a:xfrm>
            <a:off x="4572001" y="2636912"/>
            <a:ext cx="4032504" cy="2817483"/>
          </a:xfrm>
          <a:prstGeom prst="rect">
            <a:avLst/>
          </a:prstGeom>
          <a:blipFill>
            <a:blip r:embed="rId2" cstate="print"/>
            <a:stretch>
              <a:fillRect/>
            </a:stretch>
          </a:blipFill>
        </p:spPr>
        <p:txBody>
          <a:bodyPr wrap="square" lIns="0" tIns="0" rIns="0" bIns="0" rtlCol="0"/>
          <a:lstStyle/>
          <a:p>
            <a:endParaRPr/>
          </a:p>
        </p:txBody>
      </p:sp>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00FF"/>
                </a:solidFill>
              </a:rPr>
              <a:t>İSG KURULU</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object 3"/>
          <p:cNvSpPr txBox="1"/>
          <p:nvPr/>
        </p:nvSpPr>
        <p:spPr>
          <a:xfrm>
            <a:off x="4143372" y="2354203"/>
            <a:ext cx="5000628" cy="4503797"/>
          </a:xfrm>
          <a:prstGeom prst="rect">
            <a:avLst/>
          </a:prstGeom>
        </p:spPr>
        <p:txBody>
          <a:bodyPr vert="horz" wrap="square" lIns="0" tIns="0" rIns="0" bIns="0" rtlCol="0">
            <a:spAutoFit/>
          </a:bodyPr>
          <a:lstStyle/>
          <a:p>
            <a:pPr marL="12700">
              <a:lnSpc>
                <a:spcPct val="100000"/>
              </a:lnSpc>
            </a:pPr>
            <a:r>
              <a:rPr lang="tr-TR" sz="2400" spc="-300" dirty="0" smtClean="0">
                <a:latin typeface="Trebuchet MS"/>
                <a:cs typeface="Trebuchet MS"/>
              </a:rPr>
              <a:t>T</a:t>
            </a:r>
            <a:r>
              <a:rPr lang="tr-TR" sz="2400" dirty="0" smtClean="0">
                <a:latin typeface="Trebuchet MS"/>
                <a:cs typeface="Trebuchet MS"/>
              </a:rPr>
              <a:t>OPLANTIDA</a:t>
            </a:r>
            <a:r>
              <a:rPr lang="tr-TR" sz="2400" spc="10" dirty="0" smtClean="0">
                <a:latin typeface="Trebuchet MS"/>
                <a:cs typeface="Trebuchet MS"/>
              </a:rPr>
              <a:t> </a:t>
            </a:r>
            <a:r>
              <a:rPr lang="tr-TR" sz="2400" dirty="0" smtClean="0">
                <a:latin typeface="Trebuchet MS"/>
                <a:cs typeface="Trebuchet MS"/>
              </a:rPr>
              <a:t>ALINAN</a:t>
            </a:r>
            <a:r>
              <a:rPr lang="tr-TR" sz="2400" spc="20" dirty="0" smtClean="0">
                <a:latin typeface="Trebuchet MS"/>
                <a:cs typeface="Trebuchet MS"/>
              </a:rPr>
              <a:t> </a:t>
            </a:r>
            <a:r>
              <a:rPr lang="tr-TR" sz="2400" dirty="0" smtClean="0">
                <a:latin typeface="Trebuchet MS"/>
                <a:cs typeface="Trebuchet MS"/>
              </a:rPr>
              <a:t>KA</a:t>
            </a:r>
            <a:r>
              <a:rPr lang="tr-TR" sz="2400" spc="5" dirty="0" smtClean="0">
                <a:latin typeface="Trebuchet MS"/>
                <a:cs typeface="Trebuchet MS"/>
              </a:rPr>
              <a:t>R</a:t>
            </a:r>
            <a:r>
              <a:rPr lang="tr-TR" sz="2400" dirty="0" smtClean="0">
                <a:latin typeface="Trebuchet MS"/>
                <a:cs typeface="Trebuchet MS"/>
              </a:rPr>
              <a:t>ARL</a:t>
            </a:r>
            <a:r>
              <a:rPr lang="tr-TR" sz="2400" spc="5" dirty="0" smtClean="0">
                <a:latin typeface="Trebuchet MS"/>
                <a:cs typeface="Trebuchet MS"/>
              </a:rPr>
              <a:t>A</a:t>
            </a:r>
            <a:r>
              <a:rPr lang="tr-TR" sz="2400" dirty="0" smtClean="0">
                <a:latin typeface="Trebuchet MS"/>
                <a:cs typeface="Trebuchet MS"/>
              </a:rPr>
              <a:t>R</a:t>
            </a:r>
            <a:r>
              <a:rPr lang="tr-TR" sz="2400" spc="20" dirty="0" smtClean="0">
                <a:latin typeface="Trebuchet MS"/>
                <a:cs typeface="Trebuchet MS"/>
              </a:rPr>
              <a:t> </a:t>
            </a:r>
            <a:r>
              <a:rPr lang="tr-TR" sz="2400" dirty="0" smtClean="0">
                <a:latin typeface="Trebuchet MS"/>
                <a:cs typeface="Trebuchet MS"/>
              </a:rPr>
              <a:t>GEREĞİ</a:t>
            </a:r>
          </a:p>
          <a:p>
            <a:pPr marL="12700" marR="1118235">
              <a:lnSpc>
                <a:spcPct val="170000"/>
              </a:lnSpc>
            </a:pPr>
            <a:r>
              <a:rPr lang="tr-TR" sz="2400" dirty="0" smtClean="0">
                <a:latin typeface="Trebuchet MS"/>
                <a:cs typeface="Trebuchet MS"/>
              </a:rPr>
              <a:t>YAPILMAK</a:t>
            </a:r>
            <a:r>
              <a:rPr lang="tr-TR" sz="2400" spc="20" dirty="0" smtClean="0">
                <a:latin typeface="Trebuchet MS"/>
                <a:cs typeface="Trebuchet MS"/>
              </a:rPr>
              <a:t> </a:t>
            </a:r>
            <a:r>
              <a:rPr lang="tr-TR" sz="2400" dirty="0" smtClean="0">
                <a:latin typeface="Trebuchet MS"/>
                <a:cs typeface="Trebuchet MS"/>
              </a:rPr>
              <a:t>ÜZE</a:t>
            </a:r>
            <a:r>
              <a:rPr lang="tr-TR" sz="2400" spc="5" dirty="0" smtClean="0">
                <a:latin typeface="Trebuchet MS"/>
                <a:cs typeface="Trebuchet MS"/>
              </a:rPr>
              <a:t>R</a:t>
            </a:r>
            <a:r>
              <a:rPr lang="tr-TR" sz="2400" dirty="0" smtClean="0">
                <a:latin typeface="Trebuchet MS"/>
                <a:cs typeface="Trebuchet MS"/>
              </a:rPr>
              <a:t>E </a:t>
            </a:r>
            <a:r>
              <a:rPr lang="tr-TR" sz="2400" b="1" spc="-5" dirty="0" smtClean="0">
                <a:solidFill>
                  <a:srgbClr val="0033CC"/>
                </a:solidFill>
                <a:latin typeface="Trebuchet MS"/>
                <a:cs typeface="Trebuchet MS"/>
              </a:rPr>
              <a:t>İLGİL</a:t>
            </a:r>
            <a:r>
              <a:rPr lang="tr-TR" sz="2400" b="1" spc="10" dirty="0" smtClean="0">
                <a:solidFill>
                  <a:srgbClr val="0033CC"/>
                </a:solidFill>
                <a:latin typeface="Trebuchet MS"/>
                <a:cs typeface="Trebuchet MS"/>
              </a:rPr>
              <a:t>İ</a:t>
            </a:r>
            <a:r>
              <a:rPr lang="tr-TR" sz="2400" b="1" spc="-5" dirty="0" smtClean="0">
                <a:solidFill>
                  <a:srgbClr val="0033CC"/>
                </a:solidFill>
                <a:latin typeface="Trebuchet MS"/>
                <a:cs typeface="Trebuchet MS"/>
              </a:rPr>
              <a:t>LERE DUYURULU</a:t>
            </a:r>
            <a:r>
              <a:rPr lang="tr-TR" sz="2400" b="1" spc="-315" dirty="0" smtClean="0">
                <a:solidFill>
                  <a:srgbClr val="0033CC"/>
                </a:solidFill>
                <a:latin typeface="Trebuchet MS"/>
                <a:cs typeface="Trebuchet MS"/>
              </a:rPr>
              <a:t>R</a:t>
            </a:r>
            <a:r>
              <a:rPr lang="tr-TR" sz="2400" b="1" dirty="0" smtClean="0">
                <a:solidFill>
                  <a:srgbClr val="0033CC"/>
                </a:solidFill>
                <a:latin typeface="Trebuchet MS"/>
                <a:cs typeface="Trebuchet MS"/>
              </a:rPr>
              <a:t>.</a:t>
            </a:r>
            <a:endParaRPr lang="tr-TR" sz="2400" dirty="0" smtClean="0">
              <a:latin typeface="Trebuchet MS"/>
              <a:cs typeface="Trebuchet MS"/>
            </a:endParaRPr>
          </a:p>
          <a:p>
            <a:pPr marL="12700">
              <a:lnSpc>
                <a:spcPct val="100000"/>
              </a:lnSpc>
              <a:spcBef>
                <a:spcPts val="2014"/>
              </a:spcBef>
            </a:pPr>
            <a:r>
              <a:rPr lang="tr-TR" sz="2400" spc="-95" dirty="0" smtClean="0">
                <a:latin typeface="Trebuchet MS"/>
                <a:cs typeface="Trebuchet MS"/>
              </a:rPr>
              <a:t>A</a:t>
            </a:r>
            <a:r>
              <a:rPr lang="tr-TR" sz="2400" dirty="0" smtClean="0">
                <a:latin typeface="Trebuchet MS"/>
                <a:cs typeface="Trebuchet MS"/>
              </a:rPr>
              <a:t>YRICA</a:t>
            </a:r>
            <a:r>
              <a:rPr lang="tr-TR" sz="2400" spc="-5" dirty="0" smtClean="0">
                <a:latin typeface="Trebuchet MS"/>
                <a:cs typeface="Trebuchet MS"/>
              </a:rPr>
              <a:t> </a:t>
            </a:r>
            <a:r>
              <a:rPr lang="tr-TR" sz="2400" dirty="0" smtClean="0">
                <a:latin typeface="Trebuchet MS"/>
                <a:cs typeface="Trebuchet MS"/>
              </a:rPr>
              <a:t>ÇALIŞANLA</a:t>
            </a:r>
            <a:r>
              <a:rPr lang="tr-TR" sz="2400" spc="5" dirty="0" smtClean="0">
                <a:latin typeface="Trebuchet MS"/>
                <a:cs typeface="Trebuchet MS"/>
              </a:rPr>
              <a:t>R</a:t>
            </a:r>
            <a:r>
              <a:rPr lang="tr-TR" sz="2400" dirty="0" smtClean="0">
                <a:latin typeface="Trebuchet MS"/>
                <a:cs typeface="Trebuchet MS"/>
              </a:rPr>
              <a:t>A</a:t>
            </a:r>
            <a:r>
              <a:rPr lang="tr-TR" sz="2400" spc="30" dirty="0" smtClean="0">
                <a:latin typeface="Trebuchet MS"/>
                <a:cs typeface="Trebuchet MS"/>
              </a:rPr>
              <a:t> </a:t>
            </a:r>
            <a:r>
              <a:rPr lang="tr-TR" sz="2400" dirty="0" smtClean="0">
                <a:latin typeface="Trebuchet MS"/>
                <a:cs typeface="Trebuchet MS"/>
              </a:rPr>
              <a:t>DUYU</a:t>
            </a:r>
            <a:r>
              <a:rPr lang="tr-TR" sz="2400" spc="5" dirty="0" smtClean="0">
                <a:latin typeface="Trebuchet MS"/>
                <a:cs typeface="Trebuchet MS"/>
              </a:rPr>
              <a:t>R</a:t>
            </a:r>
            <a:r>
              <a:rPr lang="tr-TR" sz="2400" dirty="0" smtClean="0">
                <a:latin typeface="Trebuchet MS"/>
                <a:cs typeface="Trebuchet MS"/>
              </a:rPr>
              <a:t>ULMASI</a:t>
            </a:r>
          </a:p>
          <a:p>
            <a:pPr marL="12700" marR="1308100">
              <a:lnSpc>
                <a:spcPct val="170000"/>
              </a:lnSpc>
            </a:pPr>
            <a:r>
              <a:rPr lang="tr-TR" sz="2400" dirty="0" smtClean="0">
                <a:latin typeface="Trebuchet MS"/>
                <a:cs typeface="Trebuchet MS"/>
              </a:rPr>
              <a:t>FA</a:t>
            </a:r>
            <a:r>
              <a:rPr lang="tr-TR" sz="2400" spc="5" dirty="0" smtClean="0">
                <a:latin typeface="Trebuchet MS"/>
                <a:cs typeface="Trebuchet MS"/>
              </a:rPr>
              <a:t>Y</a:t>
            </a:r>
            <a:r>
              <a:rPr lang="tr-TR" sz="2400" dirty="0" smtClean="0">
                <a:latin typeface="Trebuchet MS"/>
                <a:cs typeface="Trebuchet MS"/>
              </a:rPr>
              <a:t>DALI</a:t>
            </a:r>
            <a:r>
              <a:rPr lang="tr-TR" sz="2400" spc="15" dirty="0" smtClean="0">
                <a:latin typeface="Trebuchet MS"/>
                <a:cs typeface="Trebuchet MS"/>
              </a:rPr>
              <a:t> </a:t>
            </a:r>
            <a:r>
              <a:rPr lang="tr-TR" sz="2400" dirty="0" smtClean="0">
                <a:latin typeface="Trebuchet MS"/>
                <a:cs typeface="Trebuchet MS"/>
              </a:rPr>
              <a:t>GÖRÜLEN</a:t>
            </a:r>
            <a:r>
              <a:rPr lang="tr-TR" sz="2400" spc="20" dirty="0" smtClean="0">
                <a:latin typeface="Trebuchet MS"/>
                <a:cs typeface="Trebuchet MS"/>
              </a:rPr>
              <a:t> </a:t>
            </a:r>
            <a:r>
              <a:rPr lang="tr-TR" sz="2400" dirty="0" smtClean="0">
                <a:latin typeface="Trebuchet MS"/>
                <a:cs typeface="Trebuchet MS"/>
              </a:rPr>
              <a:t>KONULAR İŞ</a:t>
            </a:r>
            <a:r>
              <a:rPr lang="tr-TR" sz="2400" spc="5" dirty="0" smtClean="0">
                <a:latin typeface="Trebuchet MS"/>
                <a:cs typeface="Trebuchet MS"/>
              </a:rPr>
              <a:t>Y</a:t>
            </a:r>
            <a:r>
              <a:rPr lang="tr-TR" sz="2400" dirty="0" smtClean="0">
                <a:latin typeface="Trebuchet MS"/>
                <a:cs typeface="Trebuchet MS"/>
              </a:rPr>
              <a:t>ERİNDE</a:t>
            </a:r>
            <a:r>
              <a:rPr lang="tr-TR" sz="2400" spc="20" dirty="0" smtClean="0">
                <a:latin typeface="Trebuchet MS"/>
                <a:cs typeface="Trebuchet MS"/>
              </a:rPr>
              <a:t> </a:t>
            </a:r>
            <a:r>
              <a:rPr lang="tr-TR" sz="2400" b="1" dirty="0" smtClean="0">
                <a:solidFill>
                  <a:srgbClr val="C00000"/>
                </a:solidFill>
                <a:latin typeface="Trebuchet MS"/>
                <a:cs typeface="Trebuchet MS"/>
              </a:rPr>
              <a:t>İL</a:t>
            </a:r>
            <a:r>
              <a:rPr lang="tr-TR" sz="2400" b="1" spc="5" dirty="0" smtClean="0">
                <a:solidFill>
                  <a:srgbClr val="C00000"/>
                </a:solidFill>
                <a:latin typeface="Trebuchet MS"/>
                <a:cs typeface="Trebuchet MS"/>
              </a:rPr>
              <a:t>Â</a:t>
            </a:r>
            <a:r>
              <a:rPr lang="tr-TR" sz="2400" b="1" dirty="0" smtClean="0">
                <a:solidFill>
                  <a:srgbClr val="C00000"/>
                </a:solidFill>
                <a:latin typeface="Trebuchet MS"/>
                <a:cs typeface="Trebuchet MS"/>
              </a:rPr>
              <a:t>N</a:t>
            </a:r>
            <a:r>
              <a:rPr lang="tr-TR" sz="2400" b="1" spc="-15" dirty="0" smtClean="0">
                <a:solidFill>
                  <a:srgbClr val="C00000"/>
                </a:solidFill>
                <a:latin typeface="Trebuchet MS"/>
                <a:cs typeface="Trebuchet MS"/>
              </a:rPr>
              <a:t> </a:t>
            </a:r>
            <a:r>
              <a:rPr lang="tr-TR" sz="2400" spc="-5" dirty="0" smtClean="0">
                <a:latin typeface="Trebuchet MS"/>
                <a:cs typeface="Trebuchet MS"/>
              </a:rPr>
              <a:t>EDİLİ</a:t>
            </a:r>
            <a:r>
              <a:rPr lang="tr-TR" sz="2400" spc="-325" dirty="0" smtClean="0">
                <a:latin typeface="Trebuchet MS"/>
                <a:cs typeface="Trebuchet MS"/>
              </a:rPr>
              <a:t>R</a:t>
            </a:r>
            <a:r>
              <a:rPr lang="tr-TR" sz="2400" dirty="0" smtClean="0">
                <a:latin typeface="Trebuchet MS"/>
                <a:cs typeface="Trebuchet MS"/>
              </a:rPr>
              <a:t>.</a:t>
            </a:r>
            <a:endParaRPr lang="tr-TR" sz="2400" dirty="0">
              <a:latin typeface="Trebuchet MS"/>
              <a:cs typeface="Trebuchet MS"/>
            </a:endParaRPr>
          </a:p>
        </p:txBody>
      </p:sp>
      <p:sp>
        <p:nvSpPr>
          <p:cNvPr id="10" name="object 5"/>
          <p:cNvSpPr/>
          <p:nvPr/>
        </p:nvSpPr>
        <p:spPr>
          <a:xfrm>
            <a:off x="0" y="2071678"/>
            <a:ext cx="3528392" cy="4786322"/>
          </a:xfrm>
          <a:prstGeom prst="rect">
            <a:avLst/>
          </a:prstGeom>
          <a:blipFill>
            <a:blip r:embed="rId2" cstate="print"/>
            <a:stretch>
              <a:fillRect/>
            </a:stretch>
          </a:blipFill>
        </p:spPr>
        <p:txBody>
          <a:bodyPr wrap="square" lIns="0" tIns="0" rIns="0" bIns="0" rtlCol="0"/>
          <a:lstStyle/>
          <a:p>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00FF"/>
                </a:solidFill>
              </a:rPr>
              <a:t>İSG KURULU</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2"/>
          <p:cNvSpPr txBox="1"/>
          <p:nvPr/>
        </p:nvSpPr>
        <p:spPr>
          <a:xfrm>
            <a:off x="3357555" y="1285860"/>
            <a:ext cx="5786446" cy="5327997"/>
          </a:xfrm>
          <a:prstGeom prst="rect">
            <a:avLst/>
          </a:prstGeom>
        </p:spPr>
        <p:style>
          <a:lnRef idx="3">
            <a:schemeClr val="lt1"/>
          </a:lnRef>
          <a:fillRef idx="1">
            <a:schemeClr val="accent2"/>
          </a:fillRef>
          <a:effectRef idx="1">
            <a:schemeClr val="accent2"/>
          </a:effectRef>
          <a:fontRef idx="minor">
            <a:schemeClr val="lt1"/>
          </a:fontRef>
        </p:style>
        <p:txBody>
          <a:bodyPr vert="horz" wrap="square" lIns="0" tIns="0" rIns="0" bIns="0" rtlCol="0">
            <a:spAutoFit/>
          </a:bodyPr>
          <a:lstStyle/>
          <a:p>
            <a:pPr marL="12700" marR="5080">
              <a:lnSpc>
                <a:spcPct val="150000"/>
              </a:lnSpc>
            </a:pPr>
            <a:r>
              <a:rPr lang="tr-TR" sz="2600" dirty="0" smtClean="0">
                <a:latin typeface="Trebuchet MS"/>
                <a:cs typeface="Trebuchet MS"/>
              </a:rPr>
              <a:t>İŞ</a:t>
            </a:r>
            <a:r>
              <a:rPr lang="tr-TR" sz="2600" spc="5" dirty="0" smtClean="0">
                <a:latin typeface="Trebuchet MS"/>
                <a:cs typeface="Trebuchet MS"/>
              </a:rPr>
              <a:t>Y</a:t>
            </a:r>
            <a:r>
              <a:rPr lang="tr-TR" sz="2600" dirty="0" smtClean="0">
                <a:latin typeface="Trebuchet MS"/>
                <a:cs typeface="Trebuchet MS"/>
              </a:rPr>
              <a:t>ERİNİN</a:t>
            </a:r>
            <a:r>
              <a:rPr lang="tr-TR" sz="2600" spc="15" dirty="0" smtClean="0">
                <a:latin typeface="Trebuchet MS"/>
                <a:cs typeface="Trebuchet MS"/>
              </a:rPr>
              <a:t> </a:t>
            </a:r>
            <a:r>
              <a:rPr lang="tr-TR" sz="2600" dirty="0" smtClean="0">
                <a:latin typeface="Trebuchet MS"/>
                <a:cs typeface="Trebuchet MS"/>
              </a:rPr>
              <a:t>İŞ</a:t>
            </a:r>
            <a:r>
              <a:rPr lang="tr-TR" sz="2600" spc="5" dirty="0" smtClean="0">
                <a:latin typeface="Trebuchet MS"/>
                <a:cs typeface="Trebuchet MS"/>
              </a:rPr>
              <a:t> </a:t>
            </a:r>
            <a:r>
              <a:rPr lang="tr-TR" sz="2600" dirty="0" smtClean="0">
                <a:latin typeface="Trebuchet MS"/>
                <a:cs typeface="Trebuchet MS"/>
              </a:rPr>
              <a:t>SAĞLI</a:t>
            </a:r>
            <a:r>
              <a:rPr lang="tr-TR" sz="2600" spc="-10" dirty="0" smtClean="0">
                <a:latin typeface="Trebuchet MS"/>
                <a:cs typeface="Trebuchet MS"/>
              </a:rPr>
              <a:t>Ğ</a:t>
            </a:r>
            <a:r>
              <a:rPr lang="tr-TR" sz="2600" dirty="0" smtClean="0">
                <a:latin typeface="Trebuchet MS"/>
                <a:cs typeface="Trebuchet MS"/>
              </a:rPr>
              <a:t>I</a:t>
            </a:r>
            <a:r>
              <a:rPr lang="tr-TR" sz="2600" spc="5" dirty="0" smtClean="0">
                <a:latin typeface="Trebuchet MS"/>
                <a:cs typeface="Trebuchet MS"/>
              </a:rPr>
              <a:t> </a:t>
            </a:r>
            <a:r>
              <a:rPr lang="tr-TR" sz="2600" dirty="0" smtClean="0">
                <a:latin typeface="Trebuchet MS"/>
                <a:cs typeface="Trebuchet MS"/>
              </a:rPr>
              <a:t>VE</a:t>
            </a:r>
            <a:r>
              <a:rPr lang="tr-TR" sz="2600" spc="5" dirty="0" smtClean="0">
                <a:latin typeface="Trebuchet MS"/>
                <a:cs typeface="Trebuchet MS"/>
              </a:rPr>
              <a:t> </a:t>
            </a:r>
            <a:r>
              <a:rPr lang="tr-TR" sz="2600" dirty="0" smtClean="0">
                <a:latin typeface="Trebuchet MS"/>
                <a:cs typeface="Trebuchet MS"/>
              </a:rPr>
              <a:t>G</a:t>
            </a:r>
            <a:r>
              <a:rPr lang="tr-TR" sz="2600" spc="-10" dirty="0" smtClean="0">
                <a:latin typeface="Trebuchet MS"/>
                <a:cs typeface="Trebuchet MS"/>
              </a:rPr>
              <a:t>Ü</a:t>
            </a:r>
            <a:r>
              <a:rPr lang="tr-TR" sz="2600" dirty="0" smtClean="0">
                <a:latin typeface="Trebuchet MS"/>
                <a:cs typeface="Trebuchet MS"/>
              </a:rPr>
              <a:t>VENLİ</a:t>
            </a:r>
            <a:r>
              <a:rPr lang="tr-TR" sz="2600" spc="-10" dirty="0" smtClean="0">
                <a:latin typeface="Trebuchet MS"/>
                <a:cs typeface="Trebuchet MS"/>
              </a:rPr>
              <a:t>Ğ</a:t>
            </a:r>
            <a:r>
              <a:rPr lang="tr-TR" sz="2600" dirty="0" smtClean="0">
                <a:latin typeface="Trebuchet MS"/>
                <a:cs typeface="Trebuchet MS"/>
              </a:rPr>
              <a:t>İ </a:t>
            </a:r>
            <a:r>
              <a:rPr lang="tr-TR" sz="2600" spc="-5" dirty="0" smtClean="0">
                <a:latin typeface="Trebuchet MS"/>
                <a:cs typeface="Trebuchet MS"/>
              </a:rPr>
              <a:t>D</a:t>
            </a:r>
            <a:r>
              <a:rPr lang="tr-TR" sz="2600" spc="-15" dirty="0" smtClean="0">
                <a:latin typeface="Trebuchet MS"/>
                <a:cs typeface="Trebuchet MS"/>
              </a:rPr>
              <a:t>U</a:t>
            </a:r>
            <a:r>
              <a:rPr lang="tr-TR" sz="2600" dirty="0" smtClean="0">
                <a:latin typeface="Trebuchet MS"/>
                <a:cs typeface="Trebuchet MS"/>
              </a:rPr>
              <a:t>RUM</a:t>
            </a:r>
            <a:r>
              <a:rPr lang="tr-TR" sz="2600" spc="-15" dirty="0" smtClean="0">
                <a:latin typeface="Trebuchet MS"/>
                <a:cs typeface="Trebuchet MS"/>
              </a:rPr>
              <a:t>U</a:t>
            </a:r>
            <a:r>
              <a:rPr lang="tr-TR" sz="2600" spc="-5" dirty="0" smtClean="0">
                <a:latin typeface="Trebuchet MS"/>
                <a:cs typeface="Trebuchet MS"/>
              </a:rPr>
              <a:t>YL</a:t>
            </a:r>
            <a:r>
              <a:rPr lang="tr-TR" sz="2600" dirty="0" smtClean="0">
                <a:latin typeface="Trebuchet MS"/>
                <a:cs typeface="Trebuchet MS"/>
              </a:rPr>
              <a:t>A</a:t>
            </a:r>
            <a:r>
              <a:rPr lang="tr-TR" sz="2600" spc="20" dirty="0" smtClean="0">
                <a:latin typeface="Trebuchet MS"/>
                <a:cs typeface="Trebuchet MS"/>
              </a:rPr>
              <a:t> </a:t>
            </a:r>
            <a:r>
              <a:rPr lang="tr-TR" sz="2600" spc="-5" dirty="0" smtClean="0">
                <a:latin typeface="Trebuchet MS"/>
                <a:cs typeface="Trebuchet MS"/>
              </a:rPr>
              <a:t>İL</a:t>
            </a:r>
            <a:r>
              <a:rPr lang="tr-TR" sz="2600" spc="-10" dirty="0" smtClean="0">
                <a:latin typeface="Trebuchet MS"/>
                <a:cs typeface="Trebuchet MS"/>
              </a:rPr>
              <a:t>G</a:t>
            </a:r>
            <a:r>
              <a:rPr lang="tr-TR" sz="2600" spc="-5" dirty="0" smtClean="0">
                <a:latin typeface="Trebuchet MS"/>
                <a:cs typeface="Trebuchet MS"/>
              </a:rPr>
              <a:t>İL</a:t>
            </a:r>
            <a:r>
              <a:rPr lang="tr-TR" sz="2600" dirty="0" smtClean="0">
                <a:latin typeface="Trebuchet MS"/>
                <a:cs typeface="Trebuchet MS"/>
              </a:rPr>
              <a:t>İ</a:t>
            </a:r>
            <a:r>
              <a:rPr lang="tr-TR" sz="2600" spc="25" dirty="0" smtClean="0">
                <a:latin typeface="Trebuchet MS"/>
                <a:cs typeface="Trebuchet MS"/>
              </a:rPr>
              <a:t> </a:t>
            </a:r>
            <a:r>
              <a:rPr lang="tr-TR" sz="2600" b="1" dirty="0" smtClean="0">
                <a:solidFill>
                  <a:srgbClr val="0033CC"/>
                </a:solidFill>
                <a:latin typeface="Trebuchet MS"/>
                <a:cs typeface="Trebuchet MS"/>
              </a:rPr>
              <a:t>YILLIK</a:t>
            </a:r>
            <a:r>
              <a:rPr lang="tr-TR" sz="2600" b="1" spc="-15" dirty="0" smtClean="0">
                <a:solidFill>
                  <a:srgbClr val="0033CC"/>
                </a:solidFill>
                <a:latin typeface="Trebuchet MS"/>
                <a:cs typeface="Trebuchet MS"/>
              </a:rPr>
              <a:t> </a:t>
            </a:r>
            <a:r>
              <a:rPr lang="tr-TR" sz="2600" b="1" dirty="0" smtClean="0">
                <a:solidFill>
                  <a:srgbClr val="0033CC"/>
                </a:solidFill>
                <a:latin typeface="Trebuchet MS"/>
                <a:cs typeface="Trebuchet MS"/>
              </a:rPr>
              <a:t>BİR </a:t>
            </a:r>
            <a:r>
              <a:rPr lang="tr-TR" sz="2600" b="1" spc="-80" dirty="0" smtClean="0">
                <a:solidFill>
                  <a:srgbClr val="0033CC"/>
                </a:solidFill>
                <a:latin typeface="Trebuchet MS"/>
                <a:cs typeface="Trebuchet MS"/>
              </a:rPr>
              <a:t>R</a:t>
            </a:r>
            <a:r>
              <a:rPr lang="tr-TR" sz="2600" b="1" dirty="0" smtClean="0">
                <a:solidFill>
                  <a:srgbClr val="0033CC"/>
                </a:solidFill>
                <a:latin typeface="Trebuchet MS"/>
                <a:cs typeface="Trebuchet MS"/>
              </a:rPr>
              <a:t>APOR </a:t>
            </a:r>
            <a:r>
              <a:rPr lang="tr-TR" sz="2600" dirty="0" smtClean="0">
                <a:latin typeface="Trebuchet MS"/>
                <a:cs typeface="Trebuchet MS"/>
              </a:rPr>
              <a:t>HAZIRLAMAK,</a:t>
            </a:r>
            <a:r>
              <a:rPr lang="tr-TR" sz="2600" spc="25" dirty="0" smtClean="0">
                <a:latin typeface="Trebuchet MS"/>
                <a:cs typeface="Trebuchet MS"/>
              </a:rPr>
              <a:t> </a:t>
            </a:r>
            <a:r>
              <a:rPr lang="tr-TR" sz="2600" dirty="0" smtClean="0">
                <a:latin typeface="Trebuchet MS"/>
                <a:cs typeface="Trebuchet MS"/>
              </a:rPr>
              <a:t>O YILKİ</a:t>
            </a:r>
            <a:r>
              <a:rPr lang="tr-TR" sz="2600" spc="15" dirty="0" smtClean="0">
                <a:latin typeface="Trebuchet MS"/>
                <a:cs typeface="Trebuchet MS"/>
              </a:rPr>
              <a:t> </a:t>
            </a:r>
            <a:r>
              <a:rPr lang="tr-TR" sz="2600" dirty="0" smtClean="0">
                <a:latin typeface="Trebuchet MS"/>
                <a:cs typeface="Trebuchet MS"/>
              </a:rPr>
              <a:t>ÇALIŞMALARI DE</a:t>
            </a:r>
            <a:r>
              <a:rPr lang="tr-TR" sz="2600" spc="-10" dirty="0" smtClean="0">
                <a:latin typeface="Trebuchet MS"/>
                <a:cs typeface="Trebuchet MS"/>
              </a:rPr>
              <a:t>Ğ</a:t>
            </a:r>
            <a:r>
              <a:rPr lang="tr-TR" sz="2600" dirty="0" smtClean="0">
                <a:latin typeface="Trebuchet MS"/>
                <a:cs typeface="Trebuchet MS"/>
              </a:rPr>
              <a:t>ERLENDİRMEK,</a:t>
            </a:r>
            <a:r>
              <a:rPr lang="tr-TR" sz="2600" spc="50" dirty="0" smtClean="0">
                <a:latin typeface="Trebuchet MS"/>
                <a:cs typeface="Trebuchet MS"/>
              </a:rPr>
              <a:t> </a:t>
            </a:r>
            <a:r>
              <a:rPr lang="tr-TR" sz="2600" dirty="0" smtClean="0">
                <a:latin typeface="Trebuchet MS"/>
                <a:cs typeface="Trebuchet MS"/>
              </a:rPr>
              <a:t>ELDE</a:t>
            </a:r>
            <a:r>
              <a:rPr lang="tr-TR" sz="2600" spc="10" dirty="0" smtClean="0">
                <a:latin typeface="Trebuchet MS"/>
                <a:cs typeface="Trebuchet MS"/>
              </a:rPr>
              <a:t> </a:t>
            </a:r>
            <a:r>
              <a:rPr lang="tr-TR" sz="2600" dirty="0" smtClean="0">
                <a:latin typeface="Trebuchet MS"/>
                <a:cs typeface="Trebuchet MS"/>
              </a:rPr>
              <a:t>EDİLEN TECR</a:t>
            </a:r>
            <a:r>
              <a:rPr lang="tr-TR" sz="2600" spc="-10" dirty="0" smtClean="0">
                <a:latin typeface="Trebuchet MS"/>
                <a:cs typeface="Trebuchet MS"/>
              </a:rPr>
              <a:t>Ü</a:t>
            </a:r>
            <a:r>
              <a:rPr lang="tr-TR" sz="2600" dirty="0" smtClean="0">
                <a:latin typeface="Trebuchet MS"/>
                <a:cs typeface="Trebuchet MS"/>
              </a:rPr>
              <a:t>B</a:t>
            </a:r>
            <a:r>
              <a:rPr lang="tr-TR" sz="2600" spc="-10" dirty="0" smtClean="0">
                <a:latin typeface="Trebuchet MS"/>
                <a:cs typeface="Trebuchet MS"/>
              </a:rPr>
              <a:t>E</a:t>
            </a:r>
            <a:r>
              <a:rPr lang="tr-TR" sz="2600" dirty="0" smtClean="0">
                <a:latin typeface="Trebuchet MS"/>
                <a:cs typeface="Trebuchet MS"/>
              </a:rPr>
              <a:t>YE</a:t>
            </a:r>
            <a:r>
              <a:rPr lang="tr-TR" sz="2600" spc="30" dirty="0" smtClean="0">
                <a:latin typeface="Trebuchet MS"/>
                <a:cs typeface="Trebuchet MS"/>
              </a:rPr>
              <a:t> </a:t>
            </a:r>
            <a:r>
              <a:rPr lang="tr-TR" sz="2600" dirty="0" smtClean="0">
                <a:latin typeface="Trebuchet MS"/>
                <a:cs typeface="Trebuchet MS"/>
              </a:rPr>
              <a:t>G</a:t>
            </a:r>
            <a:r>
              <a:rPr lang="tr-TR" sz="2600" spc="-15" dirty="0" smtClean="0">
                <a:latin typeface="Trebuchet MS"/>
                <a:cs typeface="Trebuchet MS"/>
              </a:rPr>
              <a:t>Ö</a:t>
            </a:r>
            <a:r>
              <a:rPr lang="tr-TR" sz="2600" dirty="0" smtClean="0">
                <a:latin typeface="Trebuchet MS"/>
                <a:cs typeface="Trebuchet MS"/>
              </a:rPr>
              <a:t>RE</a:t>
            </a:r>
            <a:r>
              <a:rPr lang="tr-TR" sz="2600" spc="10" dirty="0" smtClean="0">
                <a:latin typeface="Trebuchet MS"/>
                <a:cs typeface="Trebuchet MS"/>
              </a:rPr>
              <a:t> </a:t>
            </a:r>
            <a:r>
              <a:rPr lang="tr-TR" sz="2600" b="1" dirty="0" smtClean="0">
                <a:solidFill>
                  <a:srgbClr val="C00000"/>
                </a:solidFill>
                <a:latin typeface="Trebuchet MS"/>
                <a:cs typeface="Trebuchet MS"/>
              </a:rPr>
              <a:t>ER</a:t>
            </a:r>
            <a:r>
              <a:rPr lang="tr-TR" sz="2600" b="1" spc="-10" dirty="0" smtClean="0">
                <a:solidFill>
                  <a:srgbClr val="C00000"/>
                </a:solidFill>
                <a:latin typeface="Trebuchet MS"/>
                <a:cs typeface="Trebuchet MS"/>
              </a:rPr>
              <a:t>T</a:t>
            </a:r>
            <a:r>
              <a:rPr lang="tr-TR" sz="2600" b="1" dirty="0" smtClean="0">
                <a:solidFill>
                  <a:srgbClr val="C00000"/>
                </a:solidFill>
                <a:latin typeface="Trebuchet MS"/>
                <a:cs typeface="Trebuchet MS"/>
              </a:rPr>
              <a:t>ESİ YILIN</a:t>
            </a:r>
            <a:r>
              <a:rPr lang="tr-TR" sz="2600" b="1" spc="-25" dirty="0" smtClean="0">
                <a:solidFill>
                  <a:srgbClr val="C00000"/>
                </a:solidFill>
                <a:latin typeface="Trebuchet MS"/>
                <a:cs typeface="Trebuchet MS"/>
              </a:rPr>
              <a:t> </a:t>
            </a:r>
            <a:r>
              <a:rPr lang="tr-TR" sz="2600" b="1" dirty="0" smtClean="0">
                <a:solidFill>
                  <a:srgbClr val="C00000"/>
                </a:solidFill>
                <a:latin typeface="Trebuchet MS"/>
                <a:cs typeface="Trebuchet MS"/>
              </a:rPr>
              <a:t>ÇALIŞMA PRO</a:t>
            </a:r>
            <a:r>
              <a:rPr lang="tr-TR" sz="2600" b="1" spc="-10" dirty="0" smtClean="0">
                <a:solidFill>
                  <a:srgbClr val="C00000"/>
                </a:solidFill>
                <a:latin typeface="Trebuchet MS"/>
                <a:cs typeface="Trebuchet MS"/>
              </a:rPr>
              <a:t>G</a:t>
            </a:r>
            <a:r>
              <a:rPr lang="tr-TR" sz="2600" b="1" spc="-80" dirty="0" smtClean="0">
                <a:solidFill>
                  <a:srgbClr val="C00000"/>
                </a:solidFill>
                <a:latin typeface="Trebuchet MS"/>
                <a:cs typeface="Trebuchet MS"/>
              </a:rPr>
              <a:t>R</a:t>
            </a:r>
            <a:r>
              <a:rPr lang="tr-TR" sz="2600" b="1" dirty="0" smtClean="0">
                <a:solidFill>
                  <a:srgbClr val="C00000"/>
                </a:solidFill>
                <a:latin typeface="Trebuchet MS"/>
                <a:cs typeface="Trebuchet MS"/>
              </a:rPr>
              <a:t>AMINDA</a:t>
            </a:r>
            <a:r>
              <a:rPr lang="tr-TR" sz="2600" b="1" spc="-15" dirty="0" smtClean="0">
                <a:solidFill>
                  <a:srgbClr val="C00000"/>
                </a:solidFill>
                <a:latin typeface="Trebuchet MS"/>
                <a:cs typeface="Trebuchet MS"/>
              </a:rPr>
              <a:t> </a:t>
            </a:r>
            <a:r>
              <a:rPr lang="tr-TR" sz="2600" dirty="0" smtClean="0">
                <a:latin typeface="Trebuchet MS"/>
                <a:cs typeface="Trebuchet MS"/>
              </a:rPr>
              <a:t>YER</a:t>
            </a:r>
            <a:r>
              <a:rPr lang="tr-TR" sz="2600" spc="10" dirty="0" smtClean="0">
                <a:latin typeface="Trebuchet MS"/>
                <a:cs typeface="Trebuchet MS"/>
              </a:rPr>
              <a:t> </a:t>
            </a:r>
            <a:r>
              <a:rPr lang="tr-TR" sz="2600" dirty="0" smtClean="0">
                <a:latin typeface="Trebuchet MS"/>
                <a:cs typeface="Trebuchet MS"/>
              </a:rPr>
              <a:t>ALACAK</a:t>
            </a:r>
            <a:r>
              <a:rPr lang="tr-TR" sz="2600" spc="20" dirty="0" smtClean="0">
                <a:latin typeface="Trebuchet MS"/>
                <a:cs typeface="Trebuchet MS"/>
              </a:rPr>
              <a:t> </a:t>
            </a:r>
            <a:r>
              <a:rPr lang="tr-TR" sz="2600" dirty="0" smtClean="0">
                <a:latin typeface="Trebuchet MS"/>
                <a:cs typeface="Trebuchet MS"/>
              </a:rPr>
              <a:t>HUS</a:t>
            </a:r>
            <a:r>
              <a:rPr lang="tr-TR" sz="2600" spc="-10" dirty="0" smtClean="0">
                <a:latin typeface="Trebuchet MS"/>
                <a:cs typeface="Trebuchet MS"/>
              </a:rPr>
              <a:t>U</a:t>
            </a:r>
            <a:r>
              <a:rPr lang="tr-TR" sz="2600" dirty="0" smtClean="0">
                <a:latin typeface="Trebuchet MS"/>
                <a:cs typeface="Trebuchet MS"/>
              </a:rPr>
              <a:t>SLARI DE</a:t>
            </a:r>
            <a:r>
              <a:rPr lang="tr-TR" sz="2600" spc="-10" dirty="0" smtClean="0">
                <a:latin typeface="Trebuchet MS"/>
                <a:cs typeface="Trebuchet MS"/>
              </a:rPr>
              <a:t>Ğ</a:t>
            </a:r>
            <a:r>
              <a:rPr lang="tr-TR" sz="2600" dirty="0" smtClean="0">
                <a:latin typeface="Trebuchet MS"/>
                <a:cs typeface="Trebuchet MS"/>
              </a:rPr>
              <a:t>ERLENDİREREK</a:t>
            </a:r>
            <a:r>
              <a:rPr lang="tr-TR" sz="2600" spc="55" dirty="0" smtClean="0">
                <a:latin typeface="Trebuchet MS"/>
                <a:cs typeface="Trebuchet MS"/>
              </a:rPr>
              <a:t> </a:t>
            </a:r>
            <a:r>
              <a:rPr lang="tr-TR" sz="2600" dirty="0" smtClean="0">
                <a:latin typeface="Trebuchet MS"/>
                <a:cs typeface="Trebuchet MS"/>
              </a:rPr>
              <a:t>BELİRLEMEK</a:t>
            </a:r>
            <a:r>
              <a:rPr lang="tr-TR" sz="2600" spc="30" dirty="0" smtClean="0">
                <a:latin typeface="Trebuchet MS"/>
                <a:cs typeface="Trebuchet MS"/>
              </a:rPr>
              <a:t> </a:t>
            </a:r>
            <a:r>
              <a:rPr lang="tr-TR" sz="2600" dirty="0" smtClean="0">
                <a:latin typeface="Trebuchet MS"/>
                <a:cs typeface="Trebuchet MS"/>
              </a:rPr>
              <a:t>VE İŞVERENE</a:t>
            </a:r>
            <a:r>
              <a:rPr lang="tr-TR" sz="2600" spc="15" dirty="0" smtClean="0">
                <a:latin typeface="Trebuchet MS"/>
                <a:cs typeface="Trebuchet MS"/>
              </a:rPr>
              <a:t> </a:t>
            </a:r>
            <a:r>
              <a:rPr lang="tr-TR" sz="2600" dirty="0" smtClean="0">
                <a:latin typeface="Trebuchet MS"/>
                <a:cs typeface="Trebuchet MS"/>
              </a:rPr>
              <a:t>TEKLİFTE</a:t>
            </a:r>
            <a:r>
              <a:rPr lang="tr-TR" sz="2600" spc="25" dirty="0" smtClean="0">
                <a:latin typeface="Trebuchet MS"/>
                <a:cs typeface="Trebuchet MS"/>
              </a:rPr>
              <a:t> </a:t>
            </a:r>
            <a:r>
              <a:rPr lang="tr-TR" sz="2600" dirty="0" smtClean="0">
                <a:latin typeface="Trebuchet MS"/>
                <a:cs typeface="Trebuchet MS"/>
              </a:rPr>
              <a:t>BUL</a:t>
            </a:r>
            <a:r>
              <a:rPr lang="tr-TR" sz="2600" spc="-10" dirty="0" smtClean="0">
                <a:latin typeface="Trebuchet MS"/>
                <a:cs typeface="Trebuchet MS"/>
              </a:rPr>
              <a:t>U</a:t>
            </a:r>
            <a:r>
              <a:rPr lang="tr-TR" sz="2600" dirty="0" smtClean="0">
                <a:latin typeface="Trebuchet MS"/>
                <a:cs typeface="Trebuchet MS"/>
              </a:rPr>
              <a:t>NMAK,</a:t>
            </a:r>
            <a:endParaRPr lang="tr-TR" sz="2600" dirty="0">
              <a:latin typeface="Trebuchet MS"/>
              <a:cs typeface="Trebuchet MS"/>
            </a:endParaRPr>
          </a:p>
        </p:txBody>
      </p:sp>
      <p:sp>
        <p:nvSpPr>
          <p:cNvPr id="8" name="object 5"/>
          <p:cNvSpPr/>
          <p:nvPr/>
        </p:nvSpPr>
        <p:spPr>
          <a:xfrm>
            <a:off x="0" y="4121695"/>
            <a:ext cx="3382145" cy="2736305"/>
          </a:xfrm>
          <a:prstGeom prst="rect">
            <a:avLst/>
          </a:prstGeom>
          <a:blipFill>
            <a:blip r:embed="rId2" cstate="print"/>
            <a:stretch>
              <a:fillRect/>
            </a:stretch>
          </a:blipFill>
        </p:spPr>
        <p:txBody>
          <a:bodyPr wrap="square" lIns="0" tIns="0" rIns="0" bIns="0" rtlCol="0"/>
          <a:lstStyle/>
          <a:p>
            <a:endParaRPr/>
          </a:p>
        </p:txBody>
      </p:sp>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1547664" y="260648"/>
            <a:ext cx="6983809" cy="1584325"/>
          </a:xfrm>
        </p:spPr>
        <p:txBody>
          <a:bodyPr/>
          <a:lstStyle/>
          <a:p>
            <a:pPr algn="ctr" eaLnBrk="1" hangingPunct="1"/>
            <a:r>
              <a:rPr lang="tr-TR" altLang="tr-TR" b="1" i="1" dirty="0" smtClean="0">
                <a:solidFill>
                  <a:srgbClr val="FF0000"/>
                </a:solidFill>
              </a:rPr>
              <a:t>ÇALIŞMA HAYATI İLE İLGİLİ KANUNLAR</a:t>
            </a:r>
          </a:p>
        </p:txBody>
      </p:sp>
      <p:sp>
        <p:nvSpPr>
          <p:cNvPr id="3075" name="2 Alt Başlık"/>
          <p:cNvSpPr>
            <a:spLocks noGrp="1"/>
          </p:cNvSpPr>
          <p:nvPr>
            <p:ph type="subTitle" idx="1"/>
          </p:nvPr>
        </p:nvSpPr>
        <p:spPr>
          <a:xfrm>
            <a:off x="250825" y="1844675"/>
            <a:ext cx="8713788" cy="3816350"/>
          </a:xfrm>
        </p:spPr>
        <p:txBody>
          <a:bodyPr/>
          <a:lstStyle/>
          <a:p>
            <a:pPr algn="ctr" eaLnBrk="1" hangingPunct="1"/>
            <a:r>
              <a:rPr lang="tr-TR" altLang="tr-TR" sz="4400" b="1" i="1" dirty="0" smtClean="0">
                <a:solidFill>
                  <a:srgbClr val="FF0000"/>
                </a:solidFill>
              </a:rPr>
              <a:t>4857</a:t>
            </a:r>
            <a:r>
              <a:rPr lang="tr-TR" altLang="tr-TR" sz="4400" i="1" dirty="0" smtClean="0">
                <a:solidFill>
                  <a:srgbClr val="0070C0"/>
                </a:solidFill>
              </a:rPr>
              <a:t> SAYILI İŞ KANUNU</a:t>
            </a:r>
          </a:p>
          <a:p>
            <a:pPr algn="ctr" eaLnBrk="1" hangingPunct="1"/>
            <a:r>
              <a:rPr lang="tr-TR" altLang="tr-TR" sz="4400" b="1" i="1" dirty="0" smtClean="0">
                <a:solidFill>
                  <a:srgbClr val="FF0000"/>
                </a:solidFill>
              </a:rPr>
              <a:t>5510</a:t>
            </a:r>
            <a:r>
              <a:rPr lang="tr-TR" altLang="tr-TR" sz="4400" i="1" dirty="0" smtClean="0">
                <a:solidFill>
                  <a:srgbClr val="0070C0"/>
                </a:solidFill>
              </a:rPr>
              <a:t> SAYILI SOSYAL SİGORTALAR VE GENEL SAĞLIK SİGORTASI KANUNU</a:t>
            </a:r>
          </a:p>
          <a:p>
            <a:pPr algn="ctr" eaLnBrk="1" hangingPunct="1"/>
            <a:r>
              <a:rPr lang="tr-TR" altLang="tr-TR" sz="4400" b="1" i="1" dirty="0" smtClean="0">
                <a:solidFill>
                  <a:srgbClr val="FF0000"/>
                </a:solidFill>
              </a:rPr>
              <a:t>6331</a:t>
            </a:r>
            <a:r>
              <a:rPr lang="tr-TR" altLang="tr-TR" sz="4400" i="1" dirty="0" smtClean="0">
                <a:solidFill>
                  <a:srgbClr val="0070C0"/>
                </a:solidFill>
              </a:rPr>
              <a:t> SAYILI İŞ SAĞLIĞI VE GÜVENLİĞİ KANUNU</a:t>
            </a:r>
          </a:p>
          <a:p>
            <a:pPr algn="l" eaLnBrk="1" hangingPunct="1"/>
            <a:endParaRPr lang="tr-TR" altLang="tr-TR" sz="2000" dirty="0" smtClean="0">
              <a:solidFill>
                <a:srgbClr val="002060"/>
              </a:solidFill>
            </a:endParaRPr>
          </a:p>
          <a:p>
            <a:pPr algn="l" eaLnBrk="1" hangingPunct="1"/>
            <a:endParaRPr lang="tr-TR" altLang="tr-TR" sz="2000" dirty="0" smtClean="0">
              <a:solidFill>
                <a:srgbClr val="002060"/>
              </a:solidFill>
            </a:endParaRPr>
          </a:p>
        </p:txBody>
      </p:sp>
      <p:sp>
        <p:nvSpPr>
          <p:cNvPr id="7" name="6 Dikdörtgen"/>
          <p:cNvSpPr/>
          <p:nvPr/>
        </p:nvSpPr>
        <p:spPr>
          <a:xfrm>
            <a:off x="6215074" y="5857892"/>
            <a:ext cx="2928926" cy="707886"/>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lgn="ctr" fontAlgn="base">
              <a:buNone/>
            </a:pPr>
            <a:r>
              <a:rPr lang="tr-TR" sz="4000" b="1" dirty="0" smtClean="0"/>
              <a:t>Alan Sağlık ve Güvenlik Kurulu (ASGK)</a:t>
            </a:r>
            <a:endParaRPr lang="tr-TR" sz="4000" dirty="0" smtClean="0"/>
          </a:p>
          <a:p>
            <a:pPr>
              <a:buNone/>
            </a:pPr>
            <a:r>
              <a:rPr lang="tr-TR" dirty="0" smtClean="0"/>
              <a:t/>
            </a:r>
            <a:br>
              <a:rPr lang="tr-TR" dirty="0" smtClean="0"/>
            </a:br>
            <a:r>
              <a:rPr lang="tr-TR" sz="4000" dirty="0" smtClean="0"/>
              <a:t>Alan sayısı üçten fazla ise her alan kendi bünyesinde sağlık ve güvenlik kurulu oluşturacaktır. Alan sayısı belirtilen sayıdan az ise </a:t>
            </a:r>
            <a:r>
              <a:rPr lang="tr-TR" sz="4000" dirty="0" err="1" smtClean="0"/>
              <a:t>ASGK’nın</a:t>
            </a:r>
            <a:r>
              <a:rPr lang="tr-TR" sz="4000" dirty="0" smtClean="0"/>
              <a:t> görevlerini OSGK üstlenir. ASGK üyeleri; alan, dal şefleri, seçilecek öğretmen ve öğrencilerden oluşacaktır. ASGK üye sayısı üçten az olamaz</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algn="ctr">
              <a:buNone/>
            </a:pPr>
            <a:r>
              <a:rPr lang="tr-TR" sz="3900" dirty="0" smtClean="0"/>
              <a:t>BU KURULUN GÖREVLERİ;</a:t>
            </a:r>
          </a:p>
          <a:p>
            <a:pPr fontAlgn="base">
              <a:buNone/>
            </a:pPr>
            <a:r>
              <a:rPr lang="tr-TR" dirty="0" smtClean="0"/>
              <a:t>-Sağlık ve güvenlikle ilgili incelemeleri yapmak,</a:t>
            </a:r>
          </a:p>
          <a:p>
            <a:pPr fontAlgn="base">
              <a:buNone/>
            </a:pPr>
            <a:r>
              <a:rPr lang="tr-TR" dirty="0" smtClean="0"/>
              <a:t>-Alana ait atölye ve laboratuarlarda sağlık ve güvenlik önlemlerini almak,</a:t>
            </a:r>
          </a:p>
          <a:p>
            <a:pPr fontAlgn="base">
              <a:buNone/>
            </a:pPr>
            <a:r>
              <a:rPr lang="tr-TR" dirty="0" smtClean="0"/>
              <a:t>-Görülen eksiklikleri Okul Sağlık ve Güvenlik Kuruluna bildirmek,</a:t>
            </a:r>
          </a:p>
          <a:p>
            <a:pPr fontAlgn="base">
              <a:buNone/>
            </a:pPr>
            <a:r>
              <a:rPr lang="tr-TR" dirty="0" smtClean="0"/>
              <a:t>-Bireysel güvenlik konularında öğrenci ve öğretmenlere yardımcı olmak ve tavsiyelerde bulunmak,</a:t>
            </a:r>
          </a:p>
          <a:p>
            <a:pPr fontAlgn="base">
              <a:buNone/>
            </a:pPr>
            <a:r>
              <a:rPr lang="tr-TR" dirty="0" smtClean="0"/>
              <a:t>-Sağlık ve güvenlik davranışının benimsenmesini teşvik etmek,</a:t>
            </a:r>
          </a:p>
          <a:p>
            <a:pPr>
              <a:buNone/>
            </a:pPr>
            <a:r>
              <a:rPr lang="tr-TR" dirty="0" smtClean="0"/>
              <a:t>-Sağlık ve güvenlik faaliyetlerini yürütmektir. (Risk değerlendirmesi, Eylem Planı, Acil Eylem Planı, tedbir alınması, eğitim ve bilgilendirme, raporlama, iş sağlığı ve güvenliği organizasyonları)</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fontAlgn="base"/>
            <a:r>
              <a:rPr lang="tr-TR" b="1" dirty="0" smtClean="0"/>
              <a:t>Çalışan temsilcisi: </a:t>
            </a:r>
            <a:r>
              <a:rPr lang="tr-TR" dirty="0" smtClean="0"/>
              <a:t>İş sağlığı ve   veya seçimle belirlenemediği durumda atama yoluyla aşağıda belirtilen sayılarda iş sağlığı ve güvenliği çalışan temsilcisi görevlendirilir.</a:t>
            </a:r>
          </a:p>
          <a:p>
            <a:pPr fontAlgn="base">
              <a:buNone/>
            </a:pPr>
            <a:r>
              <a:rPr lang="tr-TR" dirty="0" smtClean="0"/>
              <a:t> </a:t>
            </a:r>
          </a:p>
          <a:p>
            <a:pPr fontAlgn="base">
              <a:buNone/>
            </a:pPr>
            <a:r>
              <a:rPr lang="tr-TR" dirty="0" smtClean="0"/>
              <a:t>-2 ile 50 arasında çalışanı bulunan işyerlerinde bir</a:t>
            </a:r>
          </a:p>
          <a:p>
            <a:pPr fontAlgn="base">
              <a:buNone/>
            </a:pPr>
            <a:r>
              <a:rPr lang="tr-TR" dirty="0" smtClean="0"/>
              <a:t>-51 ile 100 arasında çalışanı bulunan işyerlerinde iki</a:t>
            </a:r>
          </a:p>
          <a:p>
            <a:pPr fontAlgn="base">
              <a:buNone/>
            </a:pPr>
            <a:r>
              <a:rPr lang="tr-TR" dirty="0" smtClean="0"/>
              <a:t>-101 ile 500 arasında çalışanı bulunan işyerlerinde üç</a:t>
            </a:r>
          </a:p>
          <a:p>
            <a:pPr fontAlgn="base">
              <a:buNone/>
            </a:pPr>
            <a:r>
              <a:rPr lang="tr-TR" dirty="0" smtClean="0"/>
              <a:t>-501 ile 1000 arasında çalışanı bulunan işyerlerinde dört</a:t>
            </a:r>
          </a:p>
          <a:p>
            <a:pPr fontAlgn="base">
              <a:buNone/>
            </a:pPr>
            <a:r>
              <a:rPr lang="tr-TR" dirty="0" smtClean="0"/>
              <a:t>-1001 ile 2000 arasında çalışanı bulunan işyerlerinde beş</a:t>
            </a:r>
          </a:p>
          <a:p>
            <a:pPr>
              <a:buNone/>
            </a:pPr>
            <a:r>
              <a:rPr lang="tr-TR" dirty="0" smtClean="0"/>
              <a:t>-2001 ve üzeri çalışanı bulunan işyerlerinde altı</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 name="15 Dikdörtgen"/>
          <p:cNvSpPr/>
          <p:nvPr/>
        </p:nvSpPr>
        <p:spPr>
          <a:xfrm>
            <a:off x="4430775" y="3244334"/>
            <a:ext cx="184731" cy="369332"/>
          </a:xfrm>
          <a:prstGeom prst="rect">
            <a:avLst/>
          </a:prstGeom>
        </p:spPr>
        <p:txBody>
          <a:bodyPr wrap="none">
            <a:spAutoFit/>
          </a:bodyPr>
          <a:lstStyle/>
          <a:p>
            <a:endParaRPr lang="tr-TR" dirty="0"/>
          </a:p>
        </p:txBody>
      </p:sp>
      <p:sp>
        <p:nvSpPr>
          <p:cNvPr id="8" name="7 Dikdörtgen"/>
          <p:cNvSpPr/>
          <p:nvPr/>
        </p:nvSpPr>
        <p:spPr>
          <a:xfrm>
            <a:off x="0" y="0"/>
            <a:ext cx="9144000" cy="68634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4000" dirty="0" smtClean="0"/>
              <a:t>6331 SAYILI KANUNUN 20. MADDESİ GEREĞİ KURUM YÖNETİCİSİ  TARAFINDAN ÇALIŞAN BARIŞI GÖZETİLEREK, ÇALIŞAN SAYISINA BAĞLI OLARAK SEÇİMLE  YADA  ATAMA YOLUYLA ÇALIŞAN TEMSİLCİSİ BELİRLENİR. BİRDEN FAZLA ÇALIŞAN TEMSİLCİSİ SEÇİLEN DURUMLARDA KENDİ ARALARINDAN SEÇTİKLERİ BAŞ TEMSİLCİ İ.S.G. KURULUNDA  TEMSİLCİ OLARAK GÖREVLENDİRİLİR</a:t>
            </a:r>
            <a:r>
              <a:rPr lang="tr-TR" sz="3200" dirty="0" smtClean="0"/>
              <a:t>.</a:t>
            </a:r>
            <a:endParaRPr lang="tr-TR"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 name="15 Dikdörtgen"/>
          <p:cNvSpPr/>
          <p:nvPr/>
        </p:nvSpPr>
        <p:spPr>
          <a:xfrm>
            <a:off x="4430775" y="3244334"/>
            <a:ext cx="184731" cy="369332"/>
          </a:xfrm>
          <a:prstGeom prst="rect">
            <a:avLst/>
          </a:prstGeom>
        </p:spPr>
        <p:txBody>
          <a:bodyPr wrap="none">
            <a:spAutoFit/>
          </a:bodyPr>
          <a:lstStyle/>
          <a:p>
            <a:endParaRPr lang="tr-TR" dirty="0"/>
          </a:p>
        </p:txBody>
      </p:sp>
      <p:sp>
        <p:nvSpPr>
          <p:cNvPr id="7" name="6 Dikdörtgen"/>
          <p:cNvSpPr/>
          <p:nvPr/>
        </p:nvSpPr>
        <p:spPr>
          <a:xfrm>
            <a:off x="0" y="0"/>
            <a:ext cx="9144000" cy="68580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4400" b="1" dirty="0" smtClean="0"/>
              <a:t>RİSK DEĞERLENDİRMESİ</a:t>
            </a:r>
          </a:p>
          <a:p>
            <a:r>
              <a:rPr lang="tr-TR" sz="3200" dirty="0" smtClean="0"/>
              <a:t>İŞ SAĞLIĞI VE GÜVENLİĞİ RİSK DEĞERLENDİRMESİ YÖNETMELİĞİNE GÖRE BAKANLIĞIMIZ MERKEZ VE TAŞRA TEŞKİLATI İLE OKUL VE KURUMLARDA </a:t>
            </a:r>
            <a:r>
              <a:rPr lang="tr-TR" sz="3200" dirty="0" smtClean="0">
                <a:solidFill>
                  <a:srgbClr val="0000FF"/>
                </a:solidFill>
              </a:rPr>
              <a:t>RİSK DEĞERLENDİRMESİ </a:t>
            </a:r>
            <a:r>
              <a:rPr lang="tr-TR" sz="3200" dirty="0" smtClean="0"/>
              <a:t>KURUM YÖNETİCİSİ VEYA KURUMDA GÖREVLİ İŞ GÜVENLİĞİ UZMANI İL İSGB UZMANLARINDAN DESTEK ALINARAK YÖNETMELİĞİN 6. MADDESİ GEREĞİ RİSK DEĞERLENDİRMESİ EKİBİ TARAFINDAN YAPILACAKTIR. </a:t>
            </a:r>
            <a:r>
              <a:rPr lang="tr-TR" sz="3600" dirty="0" smtClean="0">
                <a:solidFill>
                  <a:srgbClr val="FF0000"/>
                </a:solidFill>
              </a:rPr>
              <a:t>BU KAPSAMDA, FARKLI KAYNAKLARDAN ÖDENMEK ÜZERE, HİZMET ALIMI YOLUYLA RİSK DEĞERLENDİRMESİ YAPILMAYACAKTIR</a:t>
            </a:r>
            <a:r>
              <a:rPr lang="tr-TR" sz="2800" dirty="0" smtClean="0">
                <a:solidFill>
                  <a:srgbClr val="FF0000"/>
                </a:solidFill>
              </a:rPr>
              <a:t>.</a:t>
            </a:r>
            <a:endParaRPr lang="tr-TR" sz="24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500166" y="0"/>
            <a:ext cx="7643834" cy="769441"/>
          </a:xfrm>
          <a:prstGeom prst="rect">
            <a:avLst/>
          </a:prstGeom>
          <a:noFill/>
        </p:spPr>
        <p:txBody>
          <a:bodyPr wrap="square" rtlCol="0">
            <a:spAutoFit/>
          </a:bodyPr>
          <a:lstStyle/>
          <a:p>
            <a:pPr algn="ctr"/>
            <a:r>
              <a:rPr lang="tr-TR" sz="4400" b="1" dirty="0" smtClean="0">
                <a:solidFill>
                  <a:srgbClr val="0000FF"/>
                </a:solidFill>
              </a:rPr>
              <a:t>RİSK DEĞERLENDİRMESİ</a:t>
            </a:r>
            <a:endParaRPr lang="tr-TR" sz="44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0" y="1628800"/>
            <a:ext cx="9144000" cy="526297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800" b="1" dirty="0" smtClean="0">
                <a:solidFill>
                  <a:srgbClr val="FF0000"/>
                </a:solidFill>
              </a:rPr>
              <a:t>RİSK DEĞERLENDİRMESİ: </a:t>
            </a:r>
            <a:r>
              <a:rPr lang="tr-TR" sz="2800" b="1" dirty="0" smtClean="0">
                <a:solidFill>
                  <a:srgbClr val="0000FF"/>
                </a:solidFill>
              </a:rPr>
              <a:t>İŞYERİNDE VAR OLAN YA DA DIŞARIDAN GELEBİLECEK TEHLİKELERİN BELİRLENMESİ, </a:t>
            </a:r>
          </a:p>
          <a:p>
            <a:endParaRPr lang="tr-TR" sz="2800" b="1" dirty="0" smtClean="0">
              <a:solidFill>
                <a:srgbClr val="0000FF"/>
              </a:solidFill>
            </a:endParaRPr>
          </a:p>
          <a:p>
            <a:r>
              <a:rPr lang="tr-TR" sz="2800" b="1" dirty="0" smtClean="0">
                <a:solidFill>
                  <a:srgbClr val="0000FF"/>
                </a:solidFill>
              </a:rPr>
              <a:t>BU TEHLİKELERİN RİSKE DÖNÜŞMESİNE YOL AÇAN FAKTÖRLER İLE TEHLİKELERDEN KAYNAKLANAN RİSKLERİN ANALİZ EDİLEREK DERECELENDİRİLMESİ </a:t>
            </a:r>
          </a:p>
          <a:p>
            <a:endParaRPr lang="tr-TR" sz="2800" b="1" dirty="0" smtClean="0">
              <a:solidFill>
                <a:srgbClr val="0000FF"/>
              </a:solidFill>
            </a:endParaRPr>
          </a:p>
          <a:p>
            <a:r>
              <a:rPr lang="tr-TR" sz="2800" b="1" dirty="0" smtClean="0">
                <a:solidFill>
                  <a:srgbClr val="0000FF"/>
                </a:solidFill>
              </a:rPr>
              <a:t>VE KONTROL TEDBİRLERİNİN KARARLAŞTIRILMASI AMACIYLA YAPILMASI GEREKLİ ÇALIŞMALARIDIR.</a:t>
            </a:r>
            <a:endParaRPr lang="tr-TR" sz="2800" b="1" dirty="0">
              <a:solidFill>
                <a:srgbClr val="0000FF"/>
              </a:solidFill>
            </a:endParaRPr>
          </a:p>
        </p:txBody>
      </p:sp>
      <p:pic>
        <p:nvPicPr>
          <p:cNvPr id="7"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fontAlgn="base"/>
            <a:r>
              <a:rPr lang="tr-TR" b="1" dirty="0" smtClean="0"/>
              <a:t>Risk Değerlendirme Ekibi: </a:t>
            </a:r>
            <a:r>
              <a:rPr lang="tr-TR" dirty="0" smtClean="0"/>
              <a:t>İSG Risk Değerlendirme Yönetmeliği 6.maddesine göre Risk Değerlendirme Ekibi aşağıdaki kişilerden oluşur:</a:t>
            </a:r>
          </a:p>
          <a:p>
            <a:pPr marL="596646" indent="-514350" fontAlgn="base">
              <a:buFont typeface="+mj-lt"/>
              <a:buAutoNum type="alphaUcPeriod"/>
            </a:pPr>
            <a:r>
              <a:rPr lang="tr-TR" dirty="0" smtClean="0"/>
              <a:t>İşveren veya işveren vekili. (Okul Md.)</a:t>
            </a:r>
          </a:p>
          <a:p>
            <a:pPr marL="596646" indent="-514350" fontAlgn="base">
              <a:buFont typeface="+mj-lt"/>
              <a:buAutoNum type="alphaUcPeriod"/>
            </a:pPr>
            <a:r>
              <a:rPr lang="tr-TR" dirty="0" smtClean="0"/>
              <a:t>İşyerinde sağlık ve güvenlik hizmetini yürüten iş güvenliği uzmanları ile işyeri hekimleri. (MEM belirler)</a:t>
            </a:r>
          </a:p>
          <a:p>
            <a:pPr marL="596646" indent="-514350" fontAlgn="base">
              <a:buFont typeface="+mj-lt"/>
              <a:buAutoNum type="alphaUcPeriod"/>
            </a:pPr>
            <a:r>
              <a:rPr lang="tr-TR" u="sng" dirty="0" smtClean="0"/>
              <a:t>İşyerindeki çalışan temsilcileri</a:t>
            </a:r>
            <a:r>
              <a:rPr lang="tr-TR" dirty="0" smtClean="0"/>
              <a:t>. (Seçilen ya da Md.belirlediği)</a:t>
            </a:r>
          </a:p>
          <a:p>
            <a:pPr marL="596646" indent="-514350" fontAlgn="base">
              <a:buFont typeface="+mj-lt"/>
              <a:buAutoNum type="alphaUcPeriod"/>
            </a:pPr>
            <a:r>
              <a:rPr lang="tr-TR" u="sng" dirty="0" smtClean="0"/>
              <a:t>İşyerindeki destek elemanları. </a:t>
            </a:r>
            <a:r>
              <a:rPr lang="tr-TR" dirty="0" smtClean="0"/>
              <a:t>(İlkyardım, yangın, tahliye konularında bilgili öğretmen ya da memur. 50 kişiye 1 kişi olacak şekilde destek elemanı, tehlikeli gruptaki işyerleri/okullarda 10 kişiye 1 ilkyardımcı)</a:t>
            </a:r>
          </a:p>
          <a:p>
            <a:pPr marL="596646" indent="-514350" fontAlgn="base">
              <a:buFont typeface="+mj-lt"/>
              <a:buAutoNum type="alphaUcPeriod"/>
            </a:pPr>
            <a:r>
              <a:rPr lang="tr-TR" u="sng" dirty="0" smtClean="0"/>
              <a:t>İşyerindeki bütün birimleri temsil edecek şekilde belirlenen ve işyerinde yürütülen çalışmalar, mevcut veya muhtemel tehlike kaynakları ile riskler konusunda bilgi sahibi çalışanlar. </a:t>
            </a:r>
            <a:r>
              <a:rPr lang="tr-TR" dirty="0" smtClean="0"/>
              <a:t>(Alan Şefleri)</a:t>
            </a:r>
          </a:p>
          <a:p>
            <a:pPr>
              <a:buNone/>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500166" y="0"/>
            <a:ext cx="7643834" cy="769441"/>
          </a:xfrm>
          <a:prstGeom prst="rect">
            <a:avLst/>
          </a:prstGeom>
          <a:noFill/>
        </p:spPr>
        <p:txBody>
          <a:bodyPr wrap="square" rtlCol="0">
            <a:spAutoFit/>
          </a:bodyPr>
          <a:lstStyle/>
          <a:p>
            <a:pPr algn="ctr"/>
            <a:r>
              <a:rPr lang="tr-TR" sz="4400" b="1" dirty="0" smtClean="0">
                <a:solidFill>
                  <a:srgbClr val="0000FF"/>
                </a:solidFill>
              </a:rPr>
              <a:t>RİSK DEĞERLENDİRMESİ</a:t>
            </a:r>
            <a:endParaRPr lang="tr-TR" sz="44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6"/>
          <p:cNvSpPr txBox="1"/>
          <p:nvPr/>
        </p:nvSpPr>
        <p:spPr>
          <a:xfrm>
            <a:off x="0" y="1670304"/>
            <a:ext cx="5643570" cy="4179477"/>
          </a:xfrm>
          <a:prstGeom prst="rect">
            <a:avLst/>
          </a:prstGeom>
        </p:spPr>
        <p:style>
          <a:lnRef idx="3">
            <a:schemeClr val="lt1"/>
          </a:lnRef>
          <a:fillRef idx="1">
            <a:schemeClr val="accent2"/>
          </a:fillRef>
          <a:effectRef idx="1">
            <a:schemeClr val="accent2"/>
          </a:effectRef>
          <a:fontRef idx="minor">
            <a:schemeClr val="lt1"/>
          </a:fontRef>
        </p:style>
        <p:txBody>
          <a:bodyPr vert="horz" wrap="square" lIns="0" tIns="0" rIns="0" bIns="0" rtlCol="0">
            <a:spAutoFit/>
          </a:bodyPr>
          <a:lstStyle/>
          <a:p>
            <a:pPr marL="12700" marR="5080">
              <a:lnSpc>
                <a:spcPct val="150000"/>
              </a:lnSpc>
            </a:pPr>
            <a:r>
              <a:rPr lang="tr-TR" sz="3200" dirty="0" smtClean="0">
                <a:latin typeface="Trebuchet MS"/>
                <a:cs typeface="Trebuchet MS"/>
              </a:rPr>
              <a:t>İŞVEREN,</a:t>
            </a:r>
            <a:r>
              <a:rPr lang="tr-TR" sz="3200" spc="10" dirty="0" smtClean="0">
                <a:latin typeface="Trebuchet MS"/>
                <a:cs typeface="Trebuchet MS"/>
              </a:rPr>
              <a:t> </a:t>
            </a:r>
            <a:r>
              <a:rPr lang="tr-TR" sz="3200" dirty="0" smtClean="0">
                <a:latin typeface="Trebuchet MS"/>
                <a:cs typeface="Trebuchet MS"/>
              </a:rPr>
              <a:t>İŞ</a:t>
            </a:r>
            <a:r>
              <a:rPr lang="tr-TR" sz="3200" spc="5" dirty="0" smtClean="0">
                <a:latin typeface="Trebuchet MS"/>
                <a:cs typeface="Trebuchet MS"/>
              </a:rPr>
              <a:t> </a:t>
            </a:r>
            <a:r>
              <a:rPr lang="tr-TR" sz="3200" dirty="0" smtClean="0">
                <a:latin typeface="Trebuchet MS"/>
                <a:cs typeface="Trebuchet MS"/>
              </a:rPr>
              <a:t>SA</a:t>
            </a:r>
            <a:r>
              <a:rPr lang="tr-TR" sz="3200" spc="-10" dirty="0" smtClean="0">
                <a:latin typeface="Trebuchet MS"/>
                <a:cs typeface="Trebuchet MS"/>
              </a:rPr>
              <a:t>Ğ</a:t>
            </a:r>
            <a:r>
              <a:rPr lang="tr-TR" sz="3200" dirty="0" smtClean="0">
                <a:latin typeface="Trebuchet MS"/>
                <a:cs typeface="Trebuchet MS"/>
              </a:rPr>
              <a:t>LI</a:t>
            </a:r>
            <a:r>
              <a:rPr lang="tr-TR" sz="3200" spc="-10" dirty="0" smtClean="0">
                <a:latin typeface="Trebuchet MS"/>
                <a:cs typeface="Trebuchet MS"/>
              </a:rPr>
              <a:t>Ğ</a:t>
            </a:r>
            <a:r>
              <a:rPr lang="tr-TR" sz="3200" dirty="0" smtClean="0">
                <a:latin typeface="Trebuchet MS"/>
                <a:cs typeface="Trebuchet MS"/>
              </a:rPr>
              <a:t>I</a:t>
            </a:r>
            <a:r>
              <a:rPr lang="tr-TR" sz="3200" spc="15" dirty="0" smtClean="0">
                <a:latin typeface="Trebuchet MS"/>
                <a:cs typeface="Trebuchet MS"/>
              </a:rPr>
              <a:t> </a:t>
            </a:r>
            <a:r>
              <a:rPr lang="tr-TR" sz="3200" dirty="0" smtClean="0">
                <a:latin typeface="Trebuchet MS"/>
                <a:cs typeface="Trebuchet MS"/>
              </a:rPr>
              <a:t>VE GÜVE</a:t>
            </a:r>
            <a:r>
              <a:rPr lang="tr-TR" sz="3200" spc="-10" dirty="0" smtClean="0">
                <a:latin typeface="Trebuchet MS"/>
                <a:cs typeface="Trebuchet MS"/>
              </a:rPr>
              <a:t>N</a:t>
            </a:r>
            <a:r>
              <a:rPr lang="tr-TR" sz="3200" dirty="0" smtClean="0">
                <a:latin typeface="Trebuchet MS"/>
                <a:cs typeface="Trebuchet MS"/>
              </a:rPr>
              <a:t>Lİ</a:t>
            </a:r>
            <a:r>
              <a:rPr lang="tr-TR" sz="3200" spc="-10" dirty="0" smtClean="0">
                <a:latin typeface="Trebuchet MS"/>
                <a:cs typeface="Trebuchet MS"/>
              </a:rPr>
              <a:t>Ğ</a:t>
            </a:r>
            <a:r>
              <a:rPr lang="tr-TR" sz="3200" dirty="0" smtClean="0">
                <a:latin typeface="Trebuchet MS"/>
                <a:cs typeface="Trebuchet MS"/>
              </a:rPr>
              <a:t>İ YÖNÜ</a:t>
            </a:r>
            <a:r>
              <a:rPr lang="tr-TR" sz="3200" spc="-10" dirty="0" smtClean="0">
                <a:latin typeface="Trebuchet MS"/>
                <a:cs typeface="Trebuchet MS"/>
              </a:rPr>
              <a:t>N</a:t>
            </a:r>
            <a:r>
              <a:rPr lang="tr-TR" sz="3200" dirty="0" smtClean="0">
                <a:latin typeface="Trebuchet MS"/>
                <a:cs typeface="Trebuchet MS"/>
              </a:rPr>
              <a:t>DEN</a:t>
            </a:r>
            <a:r>
              <a:rPr lang="tr-TR" sz="3200" spc="25" dirty="0" smtClean="0">
                <a:latin typeface="Trebuchet MS"/>
                <a:cs typeface="Trebuchet MS"/>
              </a:rPr>
              <a:t> </a:t>
            </a:r>
            <a:r>
              <a:rPr lang="tr-TR" sz="3200" b="1" dirty="0" smtClean="0">
                <a:solidFill>
                  <a:srgbClr val="0000CC"/>
                </a:solidFill>
                <a:latin typeface="Trebuchet MS"/>
                <a:cs typeface="Trebuchet MS"/>
              </a:rPr>
              <a:t>RİSK DE</a:t>
            </a:r>
            <a:r>
              <a:rPr lang="tr-TR" sz="3200" b="1" spc="-10" dirty="0" smtClean="0">
                <a:solidFill>
                  <a:srgbClr val="0000CC"/>
                </a:solidFill>
                <a:latin typeface="Trebuchet MS"/>
                <a:cs typeface="Trebuchet MS"/>
              </a:rPr>
              <a:t>Ğ</a:t>
            </a:r>
            <a:r>
              <a:rPr lang="tr-TR" sz="3200" b="1" dirty="0" smtClean="0">
                <a:solidFill>
                  <a:srgbClr val="0000CC"/>
                </a:solidFill>
                <a:latin typeface="Trebuchet MS"/>
                <a:cs typeface="Trebuchet MS"/>
              </a:rPr>
              <a:t>ERLENDİ</a:t>
            </a:r>
            <a:r>
              <a:rPr lang="tr-TR" sz="3200" b="1" spc="-10" dirty="0" smtClean="0">
                <a:solidFill>
                  <a:srgbClr val="0000CC"/>
                </a:solidFill>
                <a:latin typeface="Trebuchet MS"/>
                <a:cs typeface="Trebuchet MS"/>
              </a:rPr>
              <a:t>R</a:t>
            </a:r>
            <a:r>
              <a:rPr lang="tr-TR" sz="3200" b="1" dirty="0" smtClean="0">
                <a:solidFill>
                  <a:srgbClr val="0000CC"/>
                </a:solidFill>
                <a:latin typeface="Trebuchet MS"/>
                <a:cs typeface="Trebuchet MS"/>
              </a:rPr>
              <a:t>MESİ YAPM</a:t>
            </a:r>
            <a:r>
              <a:rPr lang="tr-TR" sz="3200" b="1" spc="5" dirty="0" smtClean="0">
                <a:solidFill>
                  <a:srgbClr val="0000CC"/>
                </a:solidFill>
                <a:latin typeface="Trebuchet MS"/>
                <a:cs typeface="Trebuchet MS"/>
              </a:rPr>
              <a:t>A</a:t>
            </a:r>
            <a:r>
              <a:rPr lang="tr-TR" sz="3200" b="1" dirty="0" smtClean="0">
                <a:solidFill>
                  <a:srgbClr val="0000CC"/>
                </a:solidFill>
                <a:latin typeface="Trebuchet MS"/>
                <a:cs typeface="Trebuchet MS"/>
              </a:rPr>
              <a:t>K</a:t>
            </a:r>
            <a:r>
              <a:rPr lang="tr-TR" sz="3200" b="1" spc="-35" dirty="0" smtClean="0">
                <a:solidFill>
                  <a:srgbClr val="0000CC"/>
                </a:solidFill>
                <a:latin typeface="Trebuchet MS"/>
                <a:cs typeface="Trebuchet MS"/>
              </a:rPr>
              <a:t> </a:t>
            </a:r>
            <a:r>
              <a:rPr lang="tr-TR" sz="3200" b="1" dirty="0" smtClean="0">
                <a:solidFill>
                  <a:srgbClr val="0000CC"/>
                </a:solidFill>
                <a:latin typeface="Trebuchet MS"/>
                <a:cs typeface="Trebuchet MS"/>
              </a:rPr>
              <a:t>VEYA</a:t>
            </a:r>
            <a:r>
              <a:rPr lang="tr-TR" sz="3200" b="1" spc="-15" dirty="0" smtClean="0">
                <a:solidFill>
                  <a:srgbClr val="0000CC"/>
                </a:solidFill>
                <a:latin typeface="Trebuchet MS"/>
                <a:cs typeface="Trebuchet MS"/>
              </a:rPr>
              <a:t> </a:t>
            </a:r>
            <a:r>
              <a:rPr lang="tr-TR" sz="3200" b="1" dirty="0" smtClean="0">
                <a:solidFill>
                  <a:srgbClr val="0000CC"/>
                </a:solidFill>
                <a:latin typeface="Trebuchet MS"/>
                <a:cs typeface="Trebuchet MS"/>
              </a:rPr>
              <a:t>YAPTIRMAKLA </a:t>
            </a:r>
            <a:r>
              <a:rPr lang="tr-TR" sz="3200" dirty="0" smtClean="0">
                <a:latin typeface="Trebuchet MS"/>
                <a:cs typeface="Trebuchet MS"/>
              </a:rPr>
              <a:t>YÜKÜML</a:t>
            </a:r>
            <a:r>
              <a:rPr lang="tr-TR" sz="3200" spc="-10" dirty="0" smtClean="0">
                <a:latin typeface="Trebuchet MS"/>
                <a:cs typeface="Trebuchet MS"/>
              </a:rPr>
              <a:t>Ü</a:t>
            </a:r>
            <a:r>
              <a:rPr lang="tr-TR" sz="3200" dirty="0" smtClean="0">
                <a:latin typeface="Trebuchet MS"/>
                <a:cs typeface="Trebuchet MS"/>
              </a:rPr>
              <a:t>D</a:t>
            </a:r>
            <a:r>
              <a:rPr lang="tr-TR" sz="3200" spc="-10" dirty="0" smtClean="0">
                <a:latin typeface="Trebuchet MS"/>
                <a:cs typeface="Trebuchet MS"/>
              </a:rPr>
              <a:t>Ü</a:t>
            </a:r>
            <a:r>
              <a:rPr lang="tr-TR" sz="3200" spc="-325" dirty="0" smtClean="0">
                <a:latin typeface="Trebuchet MS"/>
                <a:cs typeface="Trebuchet MS"/>
              </a:rPr>
              <a:t>R</a:t>
            </a:r>
            <a:r>
              <a:rPr lang="tr-TR" sz="3200" dirty="0" smtClean="0">
                <a:latin typeface="Trebuchet MS"/>
                <a:cs typeface="Trebuchet MS"/>
              </a:rPr>
              <a:t>.</a:t>
            </a:r>
          </a:p>
          <a:p>
            <a:pPr marL="12700" marR="5080">
              <a:lnSpc>
                <a:spcPct val="150000"/>
              </a:lnSpc>
            </a:pPr>
            <a:endParaRPr sz="2400" dirty="0">
              <a:latin typeface="Trebuchet MS"/>
              <a:cs typeface="Trebuchet MS"/>
            </a:endParaRPr>
          </a:p>
        </p:txBody>
      </p:sp>
      <p:sp>
        <p:nvSpPr>
          <p:cNvPr id="10" name="object 2"/>
          <p:cNvSpPr txBox="1"/>
          <p:nvPr/>
        </p:nvSpPr>
        <p:spPr>
          <a:xfrm>
            <a:off x="3427221" y="5843320"/>
            <a:ext cx="5071110" cy="375920"/>
          </a:xfrm>
          <a:prstGeom prst="rect">
            <a:avLst/>
          </a:prstGeom>
        </p:spPr>
        <p:txBody>
          <a:bodyPr vert="horz" wrap="square" lIns="0" tIns="0" rIns="0" bIns="0" rtlCol="0">
            <a:spAutoFit/>
          </a:bodyPr>
          <a:lstStyle/>
          <a:p>
            <a:pPr marL="12700">
              <a:lnSpc>
                <a:spcPct val="100000"/>
              </a:lnSpc>
            </a:pPr>
            <a:r>
              <a:rPr sz="2400" dirty="0">
                <a:solidFill>
                  <a:srgbClr val="C00000"/>
                </a:solidFill>
                <a:latin typeface="Trebuchet MS"/>
                <a:cs typeface="Trebuchet MS"/>
              </a:rPr>
              <a:t>İş Sağlı</a:t>
            </a:r>
            <a:r>
              <a:rPr sz="2400" spc="-10" dirty="0">
                <a:solidFill>
                  <a:srgbClr val="C00000"/>
                </a:solidFill>
                <a:latin typeface="Trebuchet MS"/>
                <a:cs typeface="Trebuchet MS"/>
              </a:rPr>
              <a:t>ğ</a:t>
            </a:r>
            <a:r>
              <a:rPr sz="2400" dirty="0">
                <a:solidFill>
                  <a:srgbClr val="C00000"/>
                </a:solidFill>
                <a:latin typeface="Trebuchet MS"/>
                <a:cs typeface="Trebuchet MS"/>
              </a:rPr>
              <a:t>ı</a:t>
            </a:r>
            <a:r>
              <a:rPr sz="2400" spc="5" dirty="0">
                <a:solidFill>
                  <a:srgbClr val="C00000"/>
                </a:solidFill>
                <a:latin typeface="Trebuchet MS"/>
                <a:cs typeface="Trebuchet MS"/>
              </a:rPr>
              <a:t> </a:t>
            </a:r>
            <a:r>
              <a:rPr sz="2400" dirty="0">
                <a:solidFill>
                  <a:srgbClr val="C00000"/>
                </a:solidFill>
                <a:latin typeface="Trebuchet MS"/>
                <a:cs typeface="Trebuchet MS"/>
              </a:rPr>
              <a:t>ve</a:t>
            </a:r>
            <a:r>
              <a:rPr sz="2400" spc="5" dirty="0">
                <a:solidFill>
                  <a:srgbClr val="C00000"/>
                </a:solidFill>
                <a:latin typeface="Trebuchet MS"/>
                <a:cs typeface="Trebuchet MS"/>
              </a:rPr>
              <a:t> </a:t>
            </a:r>
            <a:r>
              <a:rPr sz="2400" dirty="0">
                <a:solidFill>
                  <a:srgbClr val="C00000"/>
                </a:solidFill>
                <a:latin typeface="Trebuchet MS"/>
                <a:cs typeface="Trebuchet MS"/>
              </a:rPr>
              <a:t>Güvenli</a:t>
            </a:r>
            <a:r>
              <a:rPr sz="2400" spc="-15" dirty="0">
                <a:solidFill>
                  <a:srgbClr val="C00000"/>
                </a:solidFill>
                <a:latin typeface="Trebuchet MS"/>
                <a:cs typeface="Trebuchet MS"/>
              </a:rPr>
              <a:t>ğ</a:t>
            </a:r>
            <a:r>
              <a:rPr sz="2400" dirty="0">
                <a:solidFill>
                  <a:srgbClr val="C00000"/>
                </a:solidFill>
                <a:latin typeface="Trebuchet MS"/>
                <a:cs typeface="Trebuchet MS"/>
              </a:rPr>
              <a:t>i</a:t>
            </a:r>
            <a:r>
              <a:rPr sz="2400" spc="30" dirty="0">
                <a:solidFill>
                  <a:srgbClr val="C00000"/>
                </a:solidFill>
                <a:latin typeface="Trebuchet MS"/>
                <a:cs typeface="Trebuchet MS"/>
              </a:rPr>
              <a:t> </a:t>
            </a:r>
            <a:r>
              <a:rPr sz="2400" dirty="0">
                <a:solidFill>
                  <a:srgbClr val="C00000"/>
                </a:solidFill>
                <a:latin typeface="Trebuchet MS"/>
                <a:cs typeface="Trebuchet MS"/>
              </a:rPr>
              <a:t>Kanu</a:t>
            </a:r>
            <a:r>
              <a:rPr sz="2400" spc="-10" dirty="0">
                <a:solidFill>
                  <a:srgbClr val="C00000"/>
                </a:solidFill>
                <a:latin typeface="Trebuchet MS"/>
                <a:cs typeface="Trebuchet MS"/>
              </a:rPr>
              <a:t>n</a:t>
            </a:r>
            <a:r>
              <a:rPr sz="2400" dirty="0">
                <a:solidFill>
                  <a:srgbClr val="C00000"/>
                </a:solidFill>
                <a:latin typeface="Trebuchet MS"/>
                <a:cs typeface="Trebuchet MS"/>
              </a:rPr>
              <a:t>u</a:t>
            </a:r>
            <a:r>
              <a:rPr sz="2400" spc="25" dirty="0">
                <a:solidFill>
                  <a:srgbClr val="C00000"/>
                </a:solidFill>
                <a:latin typeface="Trebuchet MS"/>
                <a:cs typeface="Trebuchet MS"/>
              </a:rPr>
              <a:t> </a:t>
            </a:r>
            <a:r>
              <a:rPr sz="2400" dirty="0">
                <a:solidFill>
                  <a:srgbClr val="C00000"/>
                </a:solidFill>
                <a:latin typeface="Trebuchet MS"/>
                <a:cs typeface="Trebuchet MS"/>
              </a:rPr>
              <a:t>Md: 10</a:t>
            </a:r>
            <a:endParaRPr sz="2400" dirty="0">
              <a:latin typeface="Trebuchet MS"/>
              <a:cs typeface="Trebuchet MS"/>
            </a:endParaRPr>
          </a:p>
        </p:txBody>
      </p:sp>
      <p:sp>
        <p:nvSpPr>
          <p:cNvPr id="11" name="object 3"/>
          <p:cNvSpPr/>
          <p:nvPr/>
        </p:nvSpPr>
        <p:spPr>
          <a:xfrm>
            <a:off x="5857884" y="1785926"/>
            <a:ext cx="3286116" cy="3000396"/>
          </a:xfrm>
          <a:prstGeom prst="rect">
            <a:avLst/>
          </a:prstGeom>
          <a:blipFill>
            <a:blip r:embed="rId2" cstate="print"/>
            <a:stretch>
              <a:fillRect/>
            </a:stretch>
          </a:blipFill>
        </p:spPr>
        <p:txBody>
          <a:bodyPr wrap="square" lIns="0" tIns="0" rIns="0" bIns="0" rtlCol="0"/>
          <a:lstStyle/>
          <a:p>
            <a:endParaRPr/>
          </a:p>
        </p:txBody>
      </p:sp>
      <p:sp>
        <p:nvSpPr>
          <p:cNvPr id="12" name="object 4"/>
          <p:cNvSpPr/>
          <p:nvPr/>
        </p:nvSpPr>
        <p:spPr>
          <a:xfrm>
            <a:off x="6159023" y="2786058"/>
            <a:ext cx="762730" cy="1143008"/>
          </a:xfrm>
          <a:prstGeom prst="rect">
            <a:avLst/>
          </a:prstGeom>
          <a:blipFill>
            <a:blip r:embed="rId3" cstate="print"/>
            <a:stretch>
              <a:fillRect/>
            </a:stretch>
          </a:blipFill>
        </p:spPr>
        <p:txBody>
          <a:bodyPr wrap="square" lIns="0" tIns="0" rIns="0" bIns="0" rtlCol="0"/>
          <a:lstStyle/>
          <a:p>
            <a:endParaRPr/>
          </a:p>
        </p:txBody>
      </p:sp>
      <p:sp>
        <p:nvSpPr>
          <p:cNvPr id="13" name="object 5"/>
          <p:cNvSpPr txBox="1"/>
          <p:nvPr/>
        </p:nvSpPr>
        <p:spPr>
          <a:xfrm>
            <a:off x="7715272" y="3786190"/>
            <a:ext cx="996315" cy="657225"/>
          </a:xfrm>
          <a:prstGeom prst="rect">
            <a:avLst/>
          </a:prstGeom>
        </p:spPr>
        <p:txBody>
          <a:bodyPr vert="horz" wrap="square" lIns="0" tIns="0" rIns="0" bIns="0" rtlCol="0">
            <a:spAutoFit/>
          </a:bodyPr>
          <a:lstStyle/>
          <a:p>
            <a:pPr marL="77470" algn="ctr">
              <a:lnSpc>
                <a:spcPct val="100000"/>
              </a:lnSpc>
            </a:pPr>
            <a:r>
              <a:rPr sz="2800" b="1" dirty="0">
                <a:solidFill>
                  <a:srgbClr val="0033CC"/>
                </a:solidFill>
                <a:latin typeface="Trebuchet MS"/>
                <a:cs typeface="Trebuchet MS"/>
              </a:rPr>
              <a:t>6331</a:t>
            </a:r>
            <a:endParaRPr sz="2800">
              <a:latin typeface="Trebuchet MS"/>
              <a:cs typeface="Trebuchet MS"/>
            </a:endParaRPr>
          </a:p>
          <a:p>
            <a:pPr algn="ctr">
              <a:lnSpc>
                <a:spcPct val="100000"/>
              </a:lnSpc>
              <a:spcBef>
                <a:spcPts val="45"/>
              </a:spcBef>
            </a:pPr>
            <a:r>
              <a:rPr sz="1400" b="1" dirty="0">
                <a:solidFill>
                  <a:srgbClr val="0033CC"/>
                </a:solidFill>
                <a:latin typeface="Trebuchet MS"/>
                <a:cs typeface="Trebuchet MS"/>
              </a:rPr>
              <a:t>30</a:t>
            </a:r>
            <a:r>
              <a:rPr sz="1400" b="1" spc="-5" dirty="0">
                <a:solidFill>
                  <a:srgbClr val="0033CC"/>
                </a:solidFill>
                <a:latin typeface="Trebuchet MS"/>
                <a:cs typeface="Trebuchet MS"/>
              </a:rPr>
              <a:t>.</a:t>
            </a:r>
            <a:r>
              <a:rPr sz="1400" b="1" dirty="0">
                <a:solidFill>
                  <a:srgbClr val="0033CC"/>
                </a:solidFill>
                <a:latin typeface="Trebuchet MS"/>
                <a:cs typeface="Trebuchet MS"/>
              </a:rPr>
              <a:t>06</a:t>
            </a:r>
            <a:r>
              <a:rPr sz="1400" b="1" spc="-5" dirty="0">
                <a:solidFill>
                  <a:srgbClr val="0033CC"/>
                </a:solidFill>
                <a:latin typeface="Trebuchet MS"/>
                <a:cs typeface="Trebuchet MS"/>
              </a:rPr>
              <a:t>.</a:t>
            </a:r>
            <a:r>
              <a:rPr sz="1400" b="1" dirty="0">
                <a:solidFill>
                  <a:srgbClr val="0033CC"/>
                </a:solidFill>
                <a:latin typeface="Trebuchet MS"/>
                <a:cs typeface="Trebuchet MS"/>
              </a:rPr>
              <a:t>2012</a:t>
            </a:r>
            <a:endParaRPr sz="1400">
              <a:latin typeface="Trebuchet MS"/>
              <a:cs typeface="Trebuchet MS"/>
            </a:endParaRPr>
          </a:p>
        </p:txBody>
      </p:sp>
      <p:pic>
        <p:nvPicPr>
          <p:cNvPr id="14"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428728" y="0"/>
            <a:ext cx="7715272" cy="1446550"/>
          </a:xfrm>
          <a:prstGeom prst="rect">
            <a:avLst/>
          </a:prstGeom>
          <a:noFill/>
        </p:spPr>
        <p:txBody>
          <a:bodyPr wrap="square" rtlCol="0">
            <a:spAutoFit/>
          </a:bodyPr>
          <a:lstStyle/>
          <a:p>
            <a:pPr algn="ctr"/>
            <a:r>
              <a:rPr lang="tr-TR" sz="4400" b="1" dirty="0" smtClean="0">
                <a:solidFill>
                  <a:srgbClr val="0000FF"/>
                </a:solidFill>
              </a:rPr>
              <a:t>RİSK DEĞERLENDİRME EKİBİ</a:t>
            </a:r>
            <a:endParaRPr lang="tr-TR" sz="44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Dikdörtgen"/>
          <p:cNvSpPr/>
          <p:nvPr/>
        </p:nvSpPr>
        <p:spPr>
          <a:xfrm>
            <a:off x="0" y="4797152"/>
            <a:ext cx="9144000" cy="207441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514350" indent="-514350">
              <a:spcBef>
                <a:spcPct val="20000"/>
              </a:spcBef>
              <a:defRPr/>
            </a:pPr>
            <a:r>
              <a:rPr lang="tr-TR" sz="3600" dirty="0" smtClean="0">
                <a:solidFill>
                  <a:srgbClr val="FF0000"/>
                </a:solidFill>
              </a:rPr>
              <a:t>Tehlike: </a:t>
            </a:r>
            <a:r>
              <a:rPr lang="tr-TR" sz="3200" dirty="0" smtClean="0">
                <a:solidFill>
                  <a:srgbClr val="0000FF"/>
                </a:solidFill>
              </a:rPr>
              <a:t>İşyerinde var olan ya da dışarıdan gelebilecek, çalışanı veya işyerini etkileyebilecek zarar veya hasar verme potansiyeline denir.</a:t>
            </a:r>
          </a:p>
          <a:p>
            <a:pPr marL="514350" indent="-514350">
              <a:spcBef>
                <a:spcPct val="20000"/>
              </a:spcBef>
              <a:defRPr/>
            </a:pPr>
            <a:endParaRPr lang="tr-TR" sz="2400" b="1" dirty="0" smtClean="0">
              <a:solidFill>
                <a:srgbClr val="0000FF"/>
              </a:solidFill>
            </a:endParaRPr>
          </a:p>
        </p:txBody>
      </p:sp>
      <p:sp>
        <p:nvSpPr>
          <p:cNvPr id="10" name="9 Dikdörtgen"/>
          <p:cNvSpPr/>
          <p:nvPr/>
        </p:nvSpPr>
        <p:spPr>
          <a:xfrm>
            <a:off x="0" y="1484784"/>
            <a:ext cx="8820472" cy="3416320"/>
          </a:xfrm>
          <a:prstGeom prst="rect">
            <a:avLst/>
          </a:prstGeom>
        </p:spPr>
        <p:txBody>
          <a:bodyPr wrap="square">
            <a:spAutoFit/>
          </a:bodyPr>
          <a:lstStyle/>
          <a:p>
            <a:r>
              <a:rPr lang="tr-TR" sz="2400" b="1" dirty="0" smtClean="0">
                <a:solidFill>
                  <a:srgbClr val="FF0000"/>
                </a:solidFill>
              </a:rPr>
              <a:t>TEHLİKELERİN TESPİT EDİLMESİ </a:t>
            </a:r>
          </a:p>
          <a:p>
            <a:endParaRPr lang="tr-TR" sz="2400" b="1" dirty="0" smtClean="0">
              <a:solidFill>
                <a:srgbClr val="FF0000"/>
              </a:solidFill>
            </a:endParaRPr>
          </a:p>
          <a:p>
            <a:r>
              <a:rPr lang="tr-TR" sz="2400" b="1" dirty="0" smtClean="0"/>
              <a:t>ŞU ÜÇ SORU TEHLİKELERİ TANIMLAMAMIZA OLANAK TANIR;</a:t>
            </a:r>
          </a:p>
          <a:p>
            <a:r>
              <a:rPr lang="tr-TR" sz="2400" b="1" dirty="0" smtClean="0"/>
              <a:t> </a:t>
            </a:r>
          </a:p>
          <a:p>
            <a:r>
              <a:rPr lang="tr-TR" sz="2400" b="1" dirty="0" smtClean="0">
                <a:solidFill>
                  <a:srgbClr val="0000FF"/>
                </a:solidFill>
              </a:rPr>
              <a:t>1-TEHLİKE KAYNAKLARI NELERDİR? </a:t>
            </a:r>
          </a:p>
          <a:p>
            <a:r>
              <a:rPr lang="tr-TR" sz="2400" b="1" dirty="0" smtClean="0">
                <a:solidFill>
                  <a:srgbClr val="0000FF"/>
                </a:solidFill>
              </a:rPr>
              <a:t>2-BU TEHLİKEDEN KİM YADA NE ZARAR GÖREBİLİR? </a:t>
            </a:r>
          </a:p>
          <a:p>
            <a:r>
              <a:rPr lang="tr-TR" sz="2400" b="1" dirty="0" smtClean="0">
                <a:solidFill>
                  <a:srgbClr val="0000FF"/>
                </a:solidFill>
              </a:rPr>
              <a:t>3-ZARAR NASIL ORTAYA ÇIKABİLİR?</a:t>
            </a:r>
          </a:p>
          <a:p>
            <a:endParaRPr lang="tr-TR" sz="2400" b="1" dirty="0">
              <a:solidFill>
                <a:srgbClr val="0000FF"/>
              </a:solidFill>
            </a:endParaRPr>
          </a:p>
        </p:txBody>
      </p:sp>
      <p:pic>
        <p:nvPicPr>
          <p:cNvPr id="7"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428728" y="0"/>
            <a:ext cx="7715272" cy="1446550"/>
          </a:xfrm>
          <a:prstGeom prst="rect">
            <a:avLst/>
          </a:prstGeom>
          <a:noFill/>
        </p:spPr>
        <p:txBody>
          <a:bodyPr wrap="square" rtlCol="0">
            <a:spAutoFit/>
          </a:bodyPr>
          <a:lstStyle/>
          <a:p>
            <a:pPr algn="ctr"/>
            <a:r>
              <a:rPr lang="tr-TR" sz="4400" b="1" dirty="0" smtClean="0">
                <a:solidFill>
                  <a:srgbClr val="0000FF"/>
                </a:solidFill>
              </a:rPr>
              <a:t>RİSK DEĞERLENDİRME EKİBİ</a:t>
            </a:r>
            <a:endParaRPr lang="tr-TR" sz="44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6 Dikdörtgen"/>
          <p:cNvSpPr/>
          <p:nvPr/>
        </p:nvSpPr>
        <p:spPr>
          <a:xfrm>
            <a:off x="0" y="1857364"/>
            <a:ext cx="9144000" cy="507831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tr-TR" sz="3600" dirty="0" smtClean="0">
                <a:solidFill>
                  <a:srgbClr val="0000FF"/>
                </a:solidFill>
              </a:rPr>
              <a:t>RİSKLER TESPİT EDİLDİKTEN SONRA ALINMASI GEREKEN TEDBİRLER İSG KURULUNDA GÖRÜŞÜLÜR VE EN KISA ZAMANDA O TEDBİRLERİN ALINMASI İÇİN GEREKLİ KİŞİLERE İŞ VEREN YADA İŞVEREN VEKİLİ TARAFINDAN TALİMAT VERİLİR. BU İŞİN TAKİBİ MÜDÜR BAŞYARDIMCISI YADA İNSAN KAYNAKLARINDAN SORUMLU MÜDÜR YARDIMCISI TARAFINDAN YAPILIR.</a:t>
            </a:r>
          </a:p>
        </p:txBody>
      </p:sp>
      <p:pic>
        <p:nvPicPr>
          <p:cNvPr id="8"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p:nvPr>
        </p:nvSpPr>
        <p:spPr>
          <a:xfrm>
            <a:off x="2123728" y="0"/>
            <a:ext cx="6192688" cy="857232"/>
          </a:xfrm>
        </p:spPr>
        <p:txBody>
          <a:bodyPr>
            <a:normAutofit/>
          </a:bodyPr>
          <a:lstStyle/>
          <a:p>
            <a:pPr algn="ctr" eaLnBrk="1" hangingPunct="1"/>
            <a:r>
              <a:rPr lang="tr-TR" altLang="tr-TR" b="1" i="1" dirty="0" smtClean="0">
                <a:solidFill>
                  <a:srgbClr val="FF0000"/>
                </a:solidFill>
              </a:rPr>
              <a:t>TANIMLAR</a:t>
            </a:r>
          </a:p>
        </p:txBody>
      </p:sp>
      <p:sp>
        <p:nvSpPr>
          <p:cNvPr id="21507" name="Rectangle 3"/>
          <p:cNvSpPr>
            <a:spLocks noGrp="1"/>
          </p:cNvSpPr>
          <p:nvPr>
            <p:ph type="subTitle" idx="1"/>
          </p:nvPr>
        </p:nvSpPr>
        <p:spPr>
          <a:xfrm>
            <a:off x="0" y="1571612"/>
            <a:ext cx="9144000" cy="5286388"/>
          </a:xfrm>
        </p:spPr>
        <p:style>
          <a:lnRef idx="3">
            <a:schemeClr val="lt1"/>
          </a:lnRef>
          <a:fillRef idx="1">
            <a:schemeClr val="accent2"/>
          </a:fillRef>
          <a:effectRef idx="1">
            <a:schemeClr val="accent2"/>
          </a:effectRef>
          <a:fontRef idx="minor">
            <a:schemeClr val="lt1"/>
          </a:fontRef>
        </p:style>
        <p:txBody>
          <a:bodyPr>
            <a:normAutofit fontScale="92500" lnSpcReduction="10000"/>
          </a:bodyPr>
          <a:lstStyle/>
          <a:p>
            <a:pPr algn="just" eaLnBrk="1" hangingPunct="1">
              <a:lnSpc>
                <a:spcPct val="80000"/>
              </a:lnSpc>
              <a:buFont typeface="Wingdings 2" pitchFamily="18" charset="2"/>
              <a:buNone/>
              <a:defRPr/>
            </a:pPr>
            <a:r>
              <a:rPr lang="tr-TR" sz="1700" b="1" dirty="0" smtClean="0"/>
              <a:t>	</a:t>
            </a:r>
            <a:endParaRPr lang="tr-TR" sz="2000" dirty="0" smtClean="0">
              <a:latin typeface="Arial" pitchFamily="34" charset="0"/>
              <a:cs typeface="Arial" pitchFamily="34" charset="0"/>
            </a:endParaRPr>
          </a:p>
          <a:p>
            <a:pPr eaLnBrk="1" hangingPunct="1">
              <a:lnSpc>
                <a:spcPct val="80000"/>
              </a:lnSpc>
              <a:defRPr/>
            </a:pPr>
            <a:r>
              <a:rPr lang="tr-TR" sz="3200" b="1" i="1" dirty="0" smtClean="0">
                <a:solidFill>
                  <a:srgbClr val="0070C0"/>
                </a:solidFill>
                <a:latin typeface="Arial" pitchFamily="34" charset="0"/>
                <a:cs typeface="Arial" pitchFamily="34" charset="0"/>
              </a:rPr>
              <a:t>BAKANLIK:</a:t>
            </a:r>
            <a:r>
              <a:rPr lang="tr-TR" sz="3200" b="1" i="1" dirty="0" smtClean="0">
                <a:solidFill>
                  <a:schemeClr val="tx2">
                    <a:lumMod val="75000"/>
                  </a:schemeClr>
                </a:solidFill>
                <a:latin typeface="Arial" pitchFamily="34" charset="0"/>
                <a:cs typeface="Arial" pitchFamily="34" charset="0"/>
              </a:rPr>
              <a:t> </a:t>
            </a:r>
            <a:r>
              <a:rPr lang="tr-TR" sz="3200" i="1" dirty="0" smtClean="0">
                <a:latin typeface="Arial" pitchFamily="34" charset="0"/>
                <a:cs typeface="Arial" pitchFamily="34" charset="0"/>
              </a:rPr>
              <a:t>ÇALIŞMA VE SOSYAL GÜVENLİK BAKANLIĞINI,</a:t>
            </a:r>
          </a:p>
          <a:p>
            <a:pPr eaLnBrk="1" hangingPunct="1">
              <a:lnSpc>
                <a:spcPct val="80000"/>
              </a:lnSpc>
              <a:defRPr/>
            </a:pPr>
            <a:endParaRPr lang="tr-TR" sz="3200" b="1" i="1" dirty="0" smtClean="0">
              <a:solidFill>
                <a:srgbClr val="0070C0"/>
              </a:solidFill>
              <a:latin typeface="Arial" pitchFamily="34" charset="0"/>
              <a:cs typeface="Arial" pitchFamily="34" charset="0"/>
            </a:endParaRPr>
          </a:p>
          <a:p>
            <a:pPr eaLnBrk="1" hangingPunct="1">
              <a:lnSpc>
                <a:spcPct val="80000"/>
              </a:lnSpc>
              <a:defRPr/>
            </a:pPr>
            <a:r>
              <a:rPr lang="tr-TR" sz="3200" b="1" i="1" dirty="0" smtClean="0">
                <a:solidFill>
                  <a:srgbClr val="0070C0"/>
                </a:solidFill>
                <a:latin typeface="Arial" pitchFamily="34" charset="0"/>
                <a:cs typeface="Arial" pitchFamily="34" charset="0"/>
              </a:rPr>
              <a:t>ÇALIŞAN:</a:t>
            </a:r>
            <a:r>
              <a:rPr lang="tr-TR" sz="3200" b="1" i="1" dirty="0" smtClean="0">
                <a:solidFill>
                  <a:schemeClr val="tx2">
                    <a:lumMod val="75000"/>
                  </a:schemeClr>
                </a:solidFill>
                <a:latin typeface="Arial" pitchFamily="34" charset="0"/>
                <a:cs typeface="Arial" pitchFamily="34" charset="0"/>
              </a:rPr>
              <a:t> </a:t>
            </a:r>
            <a:r>
              <a:rPr lang="tr-TR" sz="3200" i="1" dirty="0" smtClean="0">
                <a:latin typeface="Arial" pitchFamily="34" charset="0"/>
                <a:cs typeface="Arial" pitchFamily="34" charset="0"/>
              </a:rPr>
              <a:t>KENDİ ÖZEL KANUNLARINDAKİ STATÜLERİNE BAKILMAKSIZIN KAMU VEYA ÖZEL İŞYERLERİNDE İSTİHDAM EDİLEN GERÇEK KİŞİYİ,</a:t>
            </a:r>
          </a:p>
          <a:p>
            <a:pPr eaLnBrk="1" hangingPunct="1">
              <a:lnSpc>
                <a:spcPct val="80000"/>
              </a:lnSpc>
              <a:defRPr/>
            </a:pPr>
            <a:endParaRPr lang="tr-TR" sz="3200" b="1" i="1" dirty="0" smtClean="0">
              <a:solidFill>
                <a:srgbClr val="0070C0"/>
              </a:solidFill>
              <a:latin typeface="Arial" pitchFamily="34" charset="0"/>
              <a:cs typeface="Arial" pitchFamily="34" charset="0"/>
            </a:endParaRPr>
          </a:p>
          <a:p>
            <a:pPr eaLnBrk="1" hangingPunct="1">
              <a:lnSpc>
                <a:spcPct val="80000"/>
              </a:lnSpc>
              <a:defRPr/>
            </a:pPr>
            <a:r>
              <a:rPr lang="tr-TR" sz="3200" b="1" i="1" dirty="0" smtClean="0">
                <a:solidFill>
                  <a:srgbClr val="0070C0"/>
                </a:solidFill>
                <a:latin typeface="Arial" pitchFamily="34" charset="0"/>
                <a:cs typeface="Arial" pitchFamily="34" charset="0"/>
              </a:rPr>
              <a:t>ÇALIŞAN TEMSİLCİSİ: </a:t>
            </a:r>
            <a:r>
              <a:rPr lang="tr-TR" sz="3200" i="1" dirty="0" smtClean="0">
                <a:latin typeface="Arial" pitchFamily="34" charset="0"/>
                <a:cs typeface="Arial" pitchFamily="34" charset="0"/>
              </a:rPr>
              <a:t>İŞ SAĞLIĞI VE GÜVENLİĞİ İLE İLGİLİ ÇALIŞMALARA KATILMA, ÇALIŞMALARI İZLEME, TEDBİR ALINMASINI İSTEME, TEKLİFLERDE BULUNMA VE BENZERİ KONULARDA </a:t>
            </a:r>
            <a:r>
              <a:rPr lang="tr-TR" sz="3200" i="1" dirty="0" smtClean="0">
                <a:solidFill>
                  <a:srgbClr val="FF0000"/>
                </a:solidFill>
                <a:latin typeface="Arial" pitchFamily="34" charset="0"/>
                <a:cs typeface="Arial" pitchFamily="34" charset="0"/>
              </a:rPr>
              <a:t>ÇALIŞANLARI TEMSİL ETMEYE YETKİLİ ÇALIŞANI</a:t>
            </a:r>
            <a:r>
              <a:rPr lang="tr-TR" sz="3200" i="1" dirty="0" smtClean="0">
                <a:latin typeface="Arial" pitchFamily="34" charset="0"/>
                <a:cs typeface="Arial" pitchFamily="34" charset="0"/>
              </a:rPr>
              <a:t>,</a:t>
            </a:r>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lnSpcReduction="10000"/>
          </a:bodyPr>
          <a:lstStyle/>
          <a:p>
            <a:pPr algn="ctr">
              <a:buNone/>
            </a:pPr>
            <a:r>
              <a:rPr lang="tr-TR" sz="6600" b="1" dirty="0" smtClean="0"/>
              <a:t>Kontrol Listeleri:</a:t>
            </a:r>
          </a:p>
          <a:p>
            <a:pPr>
              <a:buNone/>
            </a:pPr>
            <a:r>
              <a:rPr lang="tr-TR" sz="4400" dirty="0" smtClean="0"/>
              <a:t> Kontrol listeleri sağlık ve güvenliği artırmaya ihtiyaç duyan her kademedeki eğitim kurumları ile mesleki ve teknik eğitim kurumları/okulları yöneticileri, öğretmenleri ve teknik/idari diğer personel için yardımcı dokümandır. Bu listeler, Risk değerlendirmesi sırasında kullanılır.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lgn="ctr" fontAlgn="base">
              <a:buNone/>
            </a:pPr>
            <a:r>
              <a:rPr lang="tr-TR" sz="4000" b="1" dirty="0" smtClean="0"/>
              <a:t>Kontrol Listelerinin Kullanım Şekli</a:t>
            </a:r>
          </a:p>
          <a:p>
            <a:pPr fontAlgn="base">
              <a:buNone/>
            </a:pPr>
            <a:r>
              <a:rPr lang="tr-TR" sz="4000" dirty="0" smtClean="0"/>
              <a:t>		Soruların </a:t>
            </a:r>
            <a:r>
              <a:rPr lang="tr-TR" sz="4000" b="1" dirty="0" smtClean="0"/>
              <a:t>EVET</a:t>
            </a:r>
            <a:r>
              <a:rPr lang="tr-TR" sz="4000" dirty="0" smtClean="0"/>
              <a:t> olarak yanıtlanması durumunda var olan tedbirlerin yeterli olduğu anlaşılmalıdır. </a:t>
            </a:r>
            <a:r>
              <a:rPr lang="tr-TR" sz="4000" b="1" dirty="0" smtClean="0"/>
              <a:t>HAYIR</a:t>
            </a:r>
            <a:r>
              <a:rPr lang="tr-TR" sz="4000" dirty="0" smtClean="0"/>
              <a:t> olarak cevaplanan sorular tedbir alınması gereken konuları ifade edecektir. Kontrol listesinde hayır olarak işaretlenen soruların alınacak tedbirler okul idaresi tarafından öncelik ve olasılık derecesine göre derhal alınmalıdır.</a:t>
            </a:r>
          </a:p>
          <a:p>
            <a:pPr fontAlgn="base">
              <a:buNone/>
            </a:pPr>
            <a:endParaRPr lang="tr-TR" dirty="0" smtClean="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fontScale="62500" lnSpcReduction="20000"/>
          </a:bodyPr>
          <a:lstStyle/>
          <a:p>
            <a:pPr algn="ctr" fontAlgn="base">
              <a:buNone/>
            </a:pPr>
            <a:r>
              <a:rPr lang="tr-TR" sz="4500" b="1" dirty="0" smtClean="0">
                <a:solidFill>
                  <a:srgbClr val="FF0000"/>
                </a:solidFill>
              </a:rPr>
              <a:t>KONTROL LİSTELERİ TABLOSU</a:t>
            </a:r>
            <a:r>
              <a:rPr lang="tr-TR" sz="4500" dirty="0" smtClean="0">
                <a:solidFill>
                  <a:srgbClr val="FF0000"/>
                </a:solidFill>
              </a:rPr>
              <a:t> </a:t>
            </a:r>
          </a:p>
          <a:p>
            <a:pPr fontAlgn="base">
              <a:buNone/>
            </a:pPr>
            <a:r>
              <a:rPr lang="tr-TR" b="1" dirty="0" smtClean="0"/>
              <a:t>KL - 01    OKUL ORTAK KULLANIM ALANLARI </a:t>
            </a:r>
            <a:r>
              <a:rPr lang="tr-TR" b="1" dirty="0" smtClean="0">
                <a:solidFill>
                  <a:srgbClr val="FF0000"/>
                </a:solidFill>
              </a:rPr>
              <a:t>(Tüm Okullar)</a:t>
            </a:r>
          </a:p>
          <a:p>
            <a:pPr fontAlgn="base">
              <a:buNone/>
            </a:pPr>
            <a:r>
              <a:rPr lang="tr-TR" b="1" dirty="0" smtClean="0"/>
              <a:t>KL - 02    ACİL PLAN </a:t>
            </a:r>
            <a:r>
              <a:rPr lang="tr-TR" b="1" dirty="0" smtClean="0">
                <a:solidFill>
                  <a:srgbClr val="FF0000"/>
                </a:solidFill>
              </a:rPr>
              <a:t>(Tüm Okullar)</a:t>
            </a:r>
          </a:p>
          <a:p>
            <a:pPr fontAlgn="base">
              <a:buNone/>
            </a:pPr>
            <a:r>
              <a:rPr lang="tr-TR" b="1" dirty="0" smtClean="0"/>
              <a:t>KL – 03   OKUL BAHCELERİ </a:t>
            </a:r>
            <a:r>
              <a:rPr lang="tr-TR" b="1" dirty="0" smtClean="0">
                <a:solidFill>
                  <a:srgbClr val="FF0000"/>
                </a:solidFill>
              </a:rPr>
              <a:t>(Tüm Okullar)</a:t>
            </a:r>
          </a:p>
          <a:p>
            <a:pPr fontAlgn="base">
              <a:buNone/>
            </a:pPr>
            <a:r>
              <a:rPr lang="tr-TR" b="1" dirty="0" smtClean="0"/>
              <a:t>KL - 04    KANTİN VE KAFETERYA </a:t>
            </a:r>
            <a:r>
              <a:rPr lang="tr-TR" b="1" dirty="0" smtClean="0">
                <a:solidFill>
                  <a:srgbClr val="FF0000"/>
                </a:solidFill>
              </a:rPr>
              <a:t>(Tüm Okullar)</a:t>
            </a:r>
          </a:p>
          <a:p>
            <a:pPr fontAlgn="base">
              <a:buNone/>
            </a:pPr>
            <a:r>
              <a:rPr lang="tr-TR" b="1" dirty="0" smtClean="0"/>
              <a:t>KL - 05    GENEL TEMİZLİK (</a:t>
            </a:r>
            <a:r>
              <a:rPr lang="tr-TR" b="1" dirty="0" smtClean="0">
                <a:solidFill>
                  <a:srgbClr val="FF0000"/>
                </a:solidFill>
              </a:rPr>
              <a:t>Tüm Okullar)</a:t>
            </a:r>
          </a:p>
          <a:p>
            <a:pPr fontAlgn="base">
              <a:buNone/>
            </a:pPr>
            <a:r>
              <a:rPr lang="tr-TR" b="1" dirty="0" smtClean="0"/>
              <a:t>KL - 06    SINIFLAR </a:t>
            </a:r>
            <a:r>
              <a:rPr lang="tr-TR" b="1" dirty="0" smtClean="0">
                <a:solidFill>
                  <a:srgbClr val="FF0000"/>
                </a:solidFill>
              </a:rPr>
              <a:t>(Tüm Okullar)</a:t>
            </a:r>
          </a:p>
          <a:p>
            <a:pPr fontAlgn="base">
              <a:buNone/>
            </a:pPr>
            <a:r>
              <a:rPr lang="tr-TR" b="1" dirty="0" smtClean="0"/>
              <a:t>KL - 07    KORİDORLAR </a:t>
            </a:r>
            <a:r>
              <a:rPr lang="tr-TR" b="1" dirty="0" smtClean="0">
                <a:solidFill>
                  <a:srgbClr val="FF0000"/>
                </a:solidFill>
              </a:rPr>
              <a:t>(Tüm Okullar)</a:t>
            </a:r>
          </a:p>
          <a:p>
            <a:pPr fontAlgn="base">
              <a:buNone/>
            </a:pPr>
            <a:r>
              <a:rPr lang="tr-TR" b="1" dirty="0" smtClean="0"/>
              <a:t>KL - 08    TOPLANTI SALONU </a:t>
            </a:r>
            <a:r>
              <a:rPr lang="tr-TR" b="1" dirty="0" smtClean="0">
                <a:solidFill>
                  <a:srgbClr val="FF0000"/>
                </a:solidFill>
              </a:rPr>
              <a:t>(Tüm Okullar)</a:t>
            </a:r>
          </a:p>
          <a:p>
            <a:pPr fontAlgn="base">
              <a:buNone/>
            </a:pPr>
            <a:r>
              <a:rPr lang="tr-TR" b="1" dirty="0" smtClean="0"/>
              <a:t>KL - 09    MÜZİK ODASI </a:t>
            </a:r>
            <a:r>
              <a:rPr lang="tr-TR" b="1" dirty="0" smtClean="0">
                <a:solidFill>
                  <a:srgbClr val="FF0000"/>
                </a:solidFill>
              </a:rPr>
              <a:t>(Tüm Okullar)</a:t>
            </a:r>
          </a:p>
          <a:p>
            <a:pPr fontAlgn="base">
              <a:buNone/>
            </a:pPr>
            <a:r>
              <a:rPr lang="tr-TR" b="1" dirty="0" smtClean="0"/>
              <a:t>KL - 10    SANAT ODASI </a:t>
            </a:r>
            <a:r>
              <a:rPr lang="tr-TR" b="1" dirty="0" smtClean="0">
                <a:solidFill>
                  <a:srgbClr val="FF0000"/>
                </a:solidFill>
              </a:rPr>
              <a:t>(Tüm Okullar)</a:t>
            </a:r>
          </a:p>
          <a:p>
            <a:pPr fontAlgn="base">
              <a:buNone/>
            </a:pPr>
            <a:r>
              <a:rPr lang="tr-TR" b="1" dirty="0" smtClean="0"/>
              <a:t>KL - 11    ISLAK HACİMLER(WC VE DUŞLAR) (</a:t>
            </a:r>
            <a:r>
              <a:rPr lang="tr-TR" b="1" dirty="0" smtClean="0">
                <a:solidFill>
                  <a:srgbClr val="FF0000"/>
                </a:solidFill>
              </a:rPr>
              <a:t>Tüm Okullar)</a:t>
            </a:r>
          </a:p>
          <a:p>
            <a:pPr fontAlgn="base">
              <a:buNone/>
            </a:pPr>
            <a:r>
              <a:rPr lang="tr-TR" b="1" dirty="0" smtClean="0"/>
              <a:t>KL - 12    SPOR SALONLARI (</a:t>
            </a:r>
            <a:r>
              <a:rPr lang="tr-TR" b="1" dirty="0" smtClean="0">
                <a:solidFill>
                  <a:srgbClr val="FF0000"/>
                </a:solidFill>
              </a:rPr>
              <a:t>Tüm Okullar)</a:t>
            </a:r>
          </a:p>
          <a:p>
            <a:pPr fontAlgn="base">
              <a:buNone/>
            </a:pPr>
            <a:r>
              <a:rPr lang="tr-TR" b="1" dirty="0" smtClean="0"/>
              <a:t>KL - 13    YÜZME HAVUZU (</a:t>
            </a:r>
            <a:r>
              <a:rPr lang="tr-TR" b="1" dirty="0" smtClean="0">
                <a:solidFill>
                  <a:srgbClr val="FF0000"/>
                </a:solidFill>
              </a:rPr>
              <a:t>Tüm Okullar)</a:t>
            </a:r>
          </a:p>
          <a:p>
            <a:pPr fontAlgn="base">
              <a:buNone/>
            </a:pPr>
            <a:r>
              <a:rPr lang="tr-TR" b="1" dirty="0" smtClean="0"/>
              <a:t>KL - 14    KAZAN DAİRELERİ (</a:t>
            </a:r>
            <a:r>
              <a:rPr lang="tr-TR" b="1" dirty="0" smtClean="0">
                <a:solidFill>
                  <a:srgbClr val="FF0000"/>
                </a:solidFill>
              </a:rPr>
              <a:t>Tüm Okullar)</a:t>
            </a:r>
          </a:p>
          <a:p>
            <a:pPr fontAlgn="base">
              <a:buNone/>
            </a:pPr>
            <a:r>
              <a:rPr lang="tr-TR" b="1" dirty="0" smtClean="0"/>
              <a:t>KL - 15    OKUL DIŞI AKTİVİTELER (</a:t>
            </a:r>
            <a:r>
              <a:rPr lang="tr-TR" b="1" dirty="0" smtClean="0">
                <a:solidFill>
                  <a:srgbClr val="FF0000"/>
                </a:solidFill>
              </a:rPr>
              <a:t>Tüm Okullar)</a:t>
            </a:r>
          </a:p>
          <a:p>
            <a:pPr fontAlgn="base">
              <a:buNone/>
            </a:pPr>
            <a:r>
              <a:rPr lang="tr-TR" b="1" dirty="0" smtClean="0"/>
              <a:t>KL - 16    OKUL ARAÇLARI VE SERVİSLER (</a:t>
            </a:r>
            <a:r>
              <a:rPr lang="tr-TR" b="1" dirty="0" smtClean="0">
                <a:solidFill>
                  <a:srgbClr val="FF0000"/>
                </a:solidFill>
              </a:rPr>
              <a:t>Tüm Okullar)</a:t>
            </a:r>
          </a:p>
          <a:p>
            <a:pPr fontAlgn="base">
              <a:buNone/>
            </a:pPr>
            <a:r>
              <a:rPr lang="tr-TR" b="1" dirty="0" smtClean="0"/>
              <a:t>KL - 17    LABORATUAR (</a:t>
            </a:r>
            <a:r>
              <a:rPr lang="tr-TR" b="1" dirty="0" smtClean="0">
                <a:solidFill>
                  <a:srgbClr val="FF0000"/>
                </a:solidFill>
              </a:rPr>
              <a:t>Tüm Okullar)</a:t>
            </a:r>
          </a:p>
          <a:p>
            <a:pPr fontAlgn="base">
              <a:buNone/>
            </a:pPr>
            <a:r>
              <a:rPr lang="tr-TR" b="1" dirty="0" smtClean="0"/>
              <a:t>KL - 18    ERGONOMİ-BEDENSEL İŞLER (</a:t>
            </a:r>
            <a:r>
              <a:rPr lang="tr-TR" b="1" dirty="0" smtClean="0">
                <a:solidFill>
                  <a:srgbClr val="FF0000"/>
                </a:solidFill>
              </a:rPr>
              <a:t>Tüm Okullar)</a:t>
            </a:r>
          </a:p>
          <a:p>
            <a:pPr fontAlgn="base">
              <a:buNone/>
            </a:pPr>
            <a:r>
              <a:rPr lang="tr-TR" b="1" dirty="0" smtClean="0"/>
              <a:t>KL - 19    ERGONOMİ-BÜRO İŞLERİ (</a:t>
            </a:r>
            <a:r>
              <a:rPr lang="tr-TR" b="1" dirty="0" smtClean="0">
                <a:solidFill>
                  <a:srgbClr val="FF0000"/>
                </a:solidFill>
              </a:rPr>
              <a:t>Tüm Okullar)</a:t>
            </a:r>
          </a:p>
          <a:p>
            <a:pPr fontAlgn="base">
              <a:buNone/>
            </a:pPr>
            <a:r>
              <a:rPr lang="tr-TR" b="1" dirty="0" smtClean="0"/>
              <a:t>KL - 20    AYDINLATMA </a:t>
            </a:r>
            <a:r>
              <a:rPr lang="tr-TR" b="1" dirty="0" smtClean="0">
                <a:solidFill>
                  <a:srgbClr val="FF0000"/>
                </a:solidFill>
              </a:rPr>
              <a:t>(Tüm Okullar)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Autofit/>
          </a:bodyPr>
          <a:lstStyle/>
          <a:p>
            <a:pPr fontAlgn="base">
              <a:buNone/>
            </a:pPr>
            <a:r>
              <a:rPr lang="tr-TR" sz="1700" b="1" dirty="0" smtClean="0"/>
              <a:t>KL - 21    TEHLİKELİ YÜZEYLERE SAHİP NESNE VE AKSAMLAR </a:t>
            </a:r>
            <a:r>
              <a:rPr lang="tr-TR" sz="1700" b="1" dirty="0" smtClean="0">
                <a:solidFill>
                  <a:srgbClr val="FF0000"/>
                </a:solidFill>
              </a:rPr>
              <a:t>(Tüm Okullar)</a:t>
            </a:r>
          </a:p>
          <a:p>
            <a:pPr fontAlgn="base">
              <a:buNone/>
            </a:pPr>
            <a:r>
              <a:rPr lang="tr-TR" sz="1700" b="1" dirty="0" smtClean="0"/>
              <a:t>KL - 22    KONTROLSÜZ HAREKETE GEÇEBİLECEK NESNELER (</a:t>
            </a:r>
            <a:r>
              <a:rPr lang="tr-TR" sz="1700" b="1" dirty="0" smtClean="0">
                <a:solidFill>
                  <a:srgbClr val="FF0000"/>
                </a:solidFill>
              </a:rPr>
              <a:t>Tüm Okullar)</a:t>
            </a:r>
          </a:p>
          <a:p>
            <a:pPr fontAlgn="base">
              <a:buNone/>
            </a:pPr>
            <a:r>
              <a:rPr lang="tr-TR" sz="1700" b="1" dirty="0" smtClean="0"/>
              <a:t>KL - 23    SOĞUK/SICAK MADDE VEYA ARAÇLARLA TEMAS (</a:t>
            </a:r>
            <a:r>
              <a:rPr lang="tr-TR" sz="1700" b="1" dirty="0" smtClean="0">
                <a:solidFill>
                  <a:srgbClr val="FF0000"/>
                </a:solidFill>
              </a:rPr>
              <a:t>Tüm Okullar)</a:t>
            </a:r>
          </a:p>
          <a:p>
            <a:pPr fontAlgn="base">
              <a:buNone/>
            </a:pPr>
            <a:r>
              <a:rPr lang="tr-TR" sz="1700" b="1" dirty="0" smtClean="0"/>
              <a:t>KL - 24    İÇ İKLİM KOŞULLARI </a:t>
            </a:r>
            <a:r>
              <a:rPr lang="tr-TR" sz="1700" b="1" dirty="0" smtClean="0">
                <a:solidFill>
                  <a:srgbClr val="FF0000"/>
                </a:solidFill>
              </a:rPr>
              <a:t>(Tüm Okullar)</a:t>
            </a:r>
          </a:p>
          <a:p>
            <a:pPr fontAlgn="base">
              <a:buNone/>
            </a:pPr>
            <a:r>
              <a:rPr lang="tr-TR" sz="1700" b="1" dirty="0" smtClean="0"/>
              <a:t>KL - 25    YÜKSEKTE ÇALIŞMA </a:t>
            </a:r>
            <a:r>
              <a:rPr lang="tr-TR" sz="1700" b="1" dirty="0" smtClean="0">
                <a:solidFill>
                  <a:srgbClr val="FF0000"/>
                </a:solidFill>
              </a:rPr>
              <a:t>(Tüm Okullar)</a:t>
            </a:r>
          </a:p>
          <a:p>
            <a:pPr fontAlgn="base">
              <a:buNone/>
            </a:pPr>
            <a:r>
              <a:rPr lang="tr-TR" sz="1700" b="1" dirty="0" smtClean="0"/>
              <a:t>KL – 26    ELEKTRİKLİ TESİSAT VE EKİPMANLAR (</a:t>
            </a:r>
            <a:r>
              <a:rPr lang="tr-TR" sz="1700" b="1" dirty="0" smtClean="0">
                <a:solidFill>
                  <a:srgbClr val="FF0000"/>
                </a:solidFill>
              </a:rPr>
              <a:t>Tüm Okullar)</a:t>
            </a:r>
          </a:p>
          <a:p>
            <a:pPr fontAlgn="base">
              <a:buNone/>
            </a:pPr>
            <a:r>
              <a:rPr lang="tr-TR" sz="1700" b="1" dirty="0" smtClean="0"/>
              <a:t>KL – 27    EKRANLI ARAÇLAR VE BİLGİSAYARLAR </a:t>
            </a:r>
            <a:r>
              <a:rPr lang="tr-TR" sz="1700" b="1" dirty="0" smtClean="0">
                <a:solidFill>
                  <a:srgbClr val="FF0000"/>
                </a:solidFill>
              </a:rPr>
              <a:t>(Tüm Okullar)</a:t>
            </a:r>
          </a:p>
          <a:p>
            <a:pPr fontAlgn="base">
              <a:buNone/>
            </a:pPr>
            <a:r>
              <a:rPr lang="tr-TR" sz="1700" b="1" dirty="0" smtClean="0"/>
              <a:t>KL - 28    BASINÇLI KAPLAR VE TESİSATLAR </a:t>
            </a:r>
            <a:r>
              <a:rPr lang="tr-TR" sz="1700" b="1" dirty="0" smtClean="0">
                <a:solidFill>
                  <a:srgbClr val="FF0000"/>
                </a:solidFill>
              </a:rPr>
              <a:t>(Tüm Okullar)</a:t>
            </a:r>
          </a:p>
          <a:p>
            <a:pPr fontAlgn="base">
              <a:buNone/>
            </a:pPr>
            <a:r>
              <a:rPr lang="tr-TR" sz="1700" b="1" dirty="0" smtClean="0"/>
              <a:t>KL - 29    BASINÇLI GAZ TÜPLERİ </a:t>
            </a:r>
            <a:r>
              <a:rPr lang="tr-TR" sz="1700" b="1" dirty="0" smtClean="0">
                <a:solidFill>
                  <a:srgbClr val="FF0000"/>
                </a:solidFill>
              </a:rPr>
              <a:t>(Tüm Okullar)</a:t>
            </a:r>
          </a:p>
          <a:p>
            <a:pPr fontAlgn="base">
              <a:buNone/>
            </a:pPr>
            <a:r>
              <a:rPr lang="tr-TR" sz="1700" b="1" dirty="0" smtClean="0"/>
              <a:t>KL - 30    YANGIN VE PATLAMA </a:t>
            </a:r>
            <a:r>
              <a:rPr lang="tr-TR" sz="1700" b="1" dirty="0" smtClean="0">
                <a:solidFill>
                  <a:srgbClr val="FF0000"/>
                </a:solidFill>
              </a:rPr>
              <a:t>(Tüm Okullar)</a:t>
            </a:r>
          </a:p>
          <a:p>
            <a:pPr fontAlgn="base">
              <a:buNone/>
            </a:pPr>
            <a:r>
              <a:rPr lang="tr-TR" sz="1700" b="1" dirty="0" smtClean="0"/>
              <a:t>KL - 31    GÜRÜLTÜ VE TİTREŞİM </a:t>
            </a:r>
            <a:r>
              <a:rPr lang="tr-TR" sz="1700" b="1" dirty="0" smtClean="0">
                <a:solidFill>
                  <a:srgbClr val="FF0000"/>
                </a:solidFill>
              </a:rPr>
              <a:t>(Tüm Okullar)</a:t>
            </a:r>
          </a:p>
          <a:p>
            <a:pPr fontAlgn="base">
              <a:buNone/>
            </a:pPr>
            <a:r>
              <a:rPr lang="tr-TR" sz="1700" b="1" dirty="0" smtClean="0"/>
              <a:t>KL – 32    KİMYASAL GÜVENLİK </a:t>
            </a:r>
            <a:r>
              <a:rPr lang="tr-TR" sz="1700" b="1" dirty="0" smtClean="0">
                <a:solidFill>
                  <a:srgbClr val="FF0000"/>
                </a:solidFill>
              </a:rPr>
              <a:t>(Tüm Okullar)</a:t>
            </a:r>
          </a:p>
          <a:p>
            <a:pPr fontAlgn="base">
              <a:buNone/>
            </a:pPr>
            <a:r>
              <a:rPr lang="tr-TR" sz="1700" b="1" dirty="0" smtClean="0"/>
              <a:t>KL - 33    KİMYASAL ATIKLAR (</a:t>
            </a:r>
            <a:r>
              <a:rPr lang="tr-TR" sz="1700" b="1" dirty="0" smtClean="0">
                <a:solidFill>
                  <a:srgbClr val="FF0000"/>
                </a:solidFill>
              </a:rPr>
              <a:t>Tüm Okullar)</a:t>
            </a:r>
          </a:p>
          <a:p>
            <a:pPr fontAlgn="base">
              <a:buNone/>
            </a:pPr>
            <a:r>
              <a:rPr lang="tr-TR" sz="1700" b="1" dirty="0" smtClean="0"/>
              <a:t>KL - 34    EL ALETLERİ VE EKİPMANLARI </a:t>
            </a:r>
            <a:r>
              <a:rPr lang="tr-TR" sz="1700" b="1" dirty="0" smtClean="0">
                <a:solidFill>
                  <a:srgbClr val="FF0000"/>
                </a:solidFill>
              </a:rPr>
              <a:t>(Tüm Okullar)</a:t>
            </a:r>
          </a:p>
          <a:p>
            <a:pPr fontAlgn="base">
              <a:buNone/>
            </a:pPr>
            <a:r>
              <a:rPr lang="tr-TR" sz="1700" b="1" dirty="0" smtClean="0"/>
              <a:t>KL - 35    ATÖLYELER </a:t>
            </a:r>
            <a:r>
              <a:rPr lang="tr-TR" sz="1700" b="1" dirty="0" smtClean="0">
                <a:solidFill>
                  <a:srgbClr val="FF0000"/>
                </a:solidFill>
              </a:rPr>
              <a:t>(Mesleki ve Teknik Eğitim Okulları)</a:t>
            </a:r>
          </a:p>
          <a:p>
            <a:pPr fontAlgn="base">
              <a:buNone/>
            </a:pPr>
            <a:r>
              <a:rPr lang="tr-TR" sz="1700" b="1" dirty="0" smtClean="0"/>
              <a:t>KL - 36    TAŞLAMA TAŞI (</a:t>
            </a:r>
            <a:r>
              <a:rPr lang="tr-TR" sz="1700" b="1" dirty="0" smtClean="0">
                <a:solidFill>
                  <a:srgbClr val="FF0000"/>
                </a:solidFill>
              </a:rPr>
              <a:t>Mesleki ve Teknik Eğitim Okulla</a:t>
            </a:r>
            <a:r>
              <a:rPr lang="tr-TR" sz="1700" b="1" dirty="0" smtClean="0"/>
              <a:t>rı)</a:t>
            </a:r>
          </a:p>
          <a:p>
            <a:pPr fontAlgn="base">
              <a:buNone/>
            </a:pPr>
            <a:r>
              <a:rPr lang="tr-TR" sz="1700" b="1" dirty="0" smtClean="0"/>
              <a:t>KL - 37    KAYNAK-KESİM- KAPLAMA (</a:t>
            </a:r>
            <a:r>
              <a:rPr lang="tr-TR" sz="1700" b="1" dirty="0" smtClean="0">
                <a:solidFill>
                  <a:srgbClr val="FF0000"/>
                </a:solidFill>
              </a:rPr>
              <a:t>Mesleki ve Teknik Eğitim Okulları)</a:t>
            </a:r>
          </a:p>
          <a:p>
            <a:pPr fontAlgn="base">
              <a:buNone/>
            </a:pPr>
            <a:r>
              <a:rPr lang="tr-TR" sz="1700" b="1" dirty="0" smtClean="0"/>
              <a:t>KL - 38    VİNÇLER VE KALDIRMA MAKİNALARI </a:t>
            </a:r>
            <a:r>
              <a:rPr lang="tr-TR" sz="1700" b="1" dirty="0" smtClean="0">
                <a:solidFill>
                  <a:srgbClr val="FF0000"/>
                </a:solidFill>
              </a:rPr>
              <a:t>(Mesleki Teknik Eğitim Okulları)</a:t>
            </a:r>
          </a:p>
          <a:p>
            <a:pPr fontAlgn="base">
              <a:buNone/>
            </a:pPr>
            <a:r>
              <a:rPr lang="tr-TR" sz="1700" b="1" dirty="0" smtClean="0"/>
              <a:t>KL - 39    İŞ İSTASYONU VEYA TEZGAHI </a:t>
            </a:r>
            <a:r>
              <a:rPr lang="tr-TR" sz="1700" b="1" dirty="0" smtClean="0">
                <a:solidFill>
                  <a:srgbClr val="FF0000"/>
                </a:solidFill>
              </a:rPr>
              <a:t>(Mesleki ve Teknik Eğitim Okulları)</a:t>
            </a:r>
          </a:p>
          <a:p>
            <a:pPr>
              <a:buNone/>
            </a:pPr>
            <a:r>
              <a:rPr lang="tr-TR" sz="1700" b="1" dirty="0" smtClean="0"/>
              <a:t>KL - 40   MAKİNALARIN HAREKETLİ PARÇALARI </a:t>
            </a:r>
            <a:r>
              <a:rPr lang="tr-TR" sz="1700" b="1" dirty="0" smtClean="0">
                <a:solidFill>
                  <a:srgbClr val="FF0000"/>
                </a:solidFill>
              </a:rPr>
              <a:t>(Mesleki Teknik Eğitim Okulları</a:t>
            </a:r>
            <a:endParaRPr lang="tr-TR" sz="1700" b="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buNone/>
            </a:pPr>
            <a:r>
              <a:rPr lang="tr-TR" sz="4400" b="1" dirty="0" smtClean="0">
                <a:solidFill>
                  <a:srgbClr val="FF0000"/>
                </a:solidFill>
              </a:rPr>
              <a:t>Kişisel Koruyucu Donanım KKD:</a:t>
            </a:r>
          </a:p>
          <a:p>
            <a:pPr>
              <a:buNone/>
            </a:pPr>
            <a:r>
              <a:rPr lang="tr-TR" b="1" dirty="0" smtClean="0"/>
              <a:t>	</a:t>
            </a:r>
            <a:r>
              <a:rPr lang="tr-TR" sz="4400" b="1" dirty="0" smtClean="0"/>
              <a:t>	</a:t>
            </a:r>
            <a:r>
              <a:rPr lang="tr-TR" sz="4400" dirty="0" smtClean="0"/>
              <a:t> Bilgilendirme, üretici firmanın hazırladığı Türkçe kullanma kılavuzuna dayanır. Uygun şekilde kullanımı konusunda yapılacak bilgilendirme, uygulamalı eğitim şeklinde olmalıdır. Ayrıca çalışanlar için ulaşımı kolay yerlerde bulundurulmak üzere kullanım kılavuzuna dayanarak talimatlar hazırlanabilir.</a:t>
            </a:r>
            <a:endParaRPr lang="tr-TR" dirty="0" smtClean="0"/>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fontAlgn="base">
              <a:buNone/>
            </a:pPr>
            <a:r>
              <a:rPr lang="tr-TR" dirty="0" smtClean="0"/>
              <a:t>		Elektrik, iyonize radyasyon, aşırı sıcak, aşırı soğuk, toz, çeşitli kimyasallar ya da yüksekten düşme gibi ölümcül veya kalıcı sakatlıklara yol açacak tehlikelere karşı kullanılacak kişisel koruyucu donanımların ek koruyucu özelliklerinin bulunması gerekmektedir.  </a:t>
            </a:r>
          </a:p>
          <a:p>
            <a:pPr fontAlgn="base">
              <a:buNone/>
            </a:pPr>
            <a:r>
              <a:rPr lang="tr-TR" dirty="0" smtClean="0"/>
              <a:t>		</a:t>
            </a:r>
            <a:r>
              <a:rPr lang="tr-TR" dirty="0" smtClean="0">
                <a:solidFill>
                  <a:srgbClr val="FF0000"/>
                </a:solidFill>
              </a:rPr>
              <a:t>İşletme tarafından KKD ile ilgili olarak çalışanların bilgilendirilmesi şunları içermelidir:</a:t>
            </a:r>
            <a:endParaRPr lang="tr-TR" dirty="0" smtClean="0"/>
          </a:p>
          <a:p>
            <a:pPr fontAlgn="base"/>
            <a:r>
              <a:rPr lang="tr-TR" dirty="0" smtClean="0"/>
              <a:t>- Uygun şekilde kullanım,</a:t>
            </a:r>
          </a:p>
          <a:p>
            <a:pPr fontAlgn="base"/>
            <a:r>
              <a:rPr lang="tr-TR" dirty="0" smtClean="0"/>
              <a:t>- Temizlik ve bakım,</a:t>
            </a:r>
          </a:p>
          <a:p>
            <a:pPr fontAlgn="base"/>
            <a:r>
              <a:rPr lang="tr-TR" dirty="0" smtClean="0"/>
              <a:t>- Kurallara uygun depolama,</a:t>
            </a:r>
          </a:p>
          <a:p>
            <a:pPr fontAlgn="base"/>
            <a:r>
              <a:rPr lang="tr-TR" dirty="0" smtClean="0"/>
              <a:t>- Koruma sağlanan riskler ve düzeyleri,</a:t>
            </a:r>
          </a:p>
          <a:p>
            <a:pPr fontAlgn="base"/>
            <a:r>
              <a:rPr lang="tr-TR" dirty="0" smtClean="0"/>
              <a:t>- Hasarları tespit etme</a:t>
            </a:r>
          </a:p>
          <a:p>
            <a:pPr>
              <a:buNone/>
            </a:pP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fontAlgn="base">
              <a:buNone/>
            </a:pPr>
            <a:r>
              <a:rPr lang="tr-TR" sz="4000" b="1" dirty="0" smtClean="0">
                <a:solidFill>
                  <a:srgbClr val="FF0000"/>
                </a:solidFill>
              </a:rPr>
              <a:t>İSG Uyarı işaret ve levhaları Konulması:</a:t>
            </a:r>
          </a:p>
          <a:p>
            <a:pPr fontAlgn="base">
              <a:buNone/>
            </a:pPr>
            <a:r>
              <a:rPr lang="tr-TR" sz="3600" dirty="0" smtClean="0"/>
              <a:t> Standartlara uygun şekilde sağlanan işaret ve levhalar okulların ve cihazların uygun yerlerine asılır. Başlıca levha türleri: Yasaklayıcı, Uyarıcı, Emredici, Genel emredici, Acil çıkış yönlendirme ve ilkyardım işaretleri, yangınla mücadele işaretleri.</a:t>
            </a:r>
          </a:p>
          <a:p>
            <a:pPr fontAlgn="base">
              <a:buNone/>
            </a:pPr>
            <a:r>
              <a:rPr lang="tr-TR" sz="3600" b="1" dirty="0" smtClean="0"/>
              <a:t> </a:t>
            </a:r>
            <a:endParaRPr lang="tr-TR" sz="3600" dirty="0" smtClean="0"/>
          </a:p>
          <a:p>
            <a:pPr fontAlgn="base"/>
            <a:r>
              <a:rPr lang="tr-TR" sz="3600" dirty="0" smtClean="0"/>
              <a:t>İş Sağlığı ve Güvenliği Genel Müdürlüğü’nün elektronik sayfasından (www.</a:t>
            </a:r>
            <a:r>
              <a:rPr lang="tr-TR" sz="3600" dirty="0" err="1" smtClean="0"/>
              <a:t>isggm</a:t>
            </a:r>
            <a:r>
              <a:rPr lang="tr-TR" sz="3600" dirty="0" smtClean="0"/>
              <a:t>.gov.tr) iş sağlığı ve güvenliği konusunda çeşitli bilgi ve belgelere ulaşılması mümkündür.</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ctr">
              <a:buNone/>
            </a:pPr>
            <a:r>
              <a:rPr lang="tr-TR" b="1" dirty="0" smtClean="0">
                <a:solidFill>
                  <a:srgbClr val="FF0000"/>
                </a:solidFill>
              </a:rPr>
              <a:t>ÇALIŞANLARIN İŞ SAĞLIĞI VE GÜVENLİĞİ EĞİTİMLERİ: </a:t>
            </a:r>
          </a:p>
          <a:p>
            <a:pPr>
              <a:buFont typeface="Wingdings" pitchFamily="2" charset="2"/>
              <a:buChar char="v"/>
            </a:pPr>
            <a:r>
              <a:rPr lang="tr-TR" sz="4300" u="sng" dirty="0" smtClean="0">
                <a:solidFill>
                  <a:srgbClr val="0000FF"/>
                </a:solidFill>
              </a:rPr>
              <a:t>İşverenler, çalışanlarının iş sağlığı ve güvenliği eğitimlerini almasını sağlar.</a:t>
            </a:r>
            <a:r>
              <a:rPr lang="tr-TR" sz="4300" dirty="0" smtClean="0"/>
              <a:t> </a:t>
            </a:r>
          </a:p>
          <a:p>
            <a:pPr>
              <a:buFont typeface="Wingdings" pitchFamily="2" charset="2"/>
              <a:buChar char="v"/>
            </a:pPr>
            <a:r>
              <a:rPr lang="tr-TR" sz="4300" dirty="0" smtClean="0"/>
              <a:t>Bu eğitim özellikle; işe başlamadan önce, çalışma yeri veya iş değişikliğinde, iş ekipmanının değişmesi hâlinde veya yeni teknoloji uygulanması hâlinde verilir.</a:t>
            </a:r>
          </a:p>
          <a:p>
            <a:pPr>
              <a:buFont typeface="Wingdings" pitchFamily="2" charset="2"/>
              <a:buChar char="v"/>
            </a:pPr>
            <a:r>
              <a:rPr lang="tr-TR" sz="4300" dirty="0" smtClean="0"/>
              <a:t>Eğitimler, değişen ve ortaya çıkan yeni risklere uygun olarak yenilenir, gerektiğinde ve düzenli aralıklarla tekrarlanır</a:t>
            </a:r>
            <a:endParaRPr lang="tr-TR" sz="4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0"/>
            <a:ext cx="6881968" cy="1071546"/>
          </a:xfrm>
        </p:spPr>
        <p:txBody>
          <a:bodyPr>
            <a:noAutofit/>
          </a:bodyPr>
          <a:lstStyle/>
          <a:p>
            <a:pPr algn="ctr"/>
            <a:r>
              <a:rPr lang="tr-TR" sz="6600" dirty="0" smtClean="0"/>
              <a:t>Madde -7</a:t>
            </a:r>
            <a:endParaRPr lang="tr-TR" sz="6600" dirty="0"/>
          </a:p>
        </p:txBody>
      </p:sp>
      <p:sp>
        <p:nvSpPr>
          <p:cNvPr id="3" name="İçerik Yer Tutucusu 2"/>
          <p:cNvSpPr>
            <a:spLocks noGrp="1"/>
          </p:cNvSpPr>
          <p:nvPr>
            <p:ph idx="1"/>
          </p:nvPr>
        </p:nvSpPr>
        <p:spPr>
          <a:xfrm>
            <a:off x="0" y="1447800"/>
            <a:ext cx="9144000" cy="54102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tr-TR" sz="3800" dirty="0" smtClean="0"/>
              <a:t>MERKEZ	VE TAŞRA TEŞKİLATI İLE OKUL VE KURUMLARDAKİ PERSONELİN İSG EĞİTİMLERİ, İŞYERİ TEHLİKE SINIFLARI TEBLİĞİNE GÖRE; 	</a:t>
            </a:r>
            <a:r>
              <a:rPr lang="tr-TR" sz="3800" dirty="0" smtClean="0">
                <a:solidFill>
                  <a:srgbClr val="FF0000"/>
                </a:solidFill>
              </a:rPr>
              <a:t>TEHLİKELİ SINIFTA YER ALAN BİRİMLER İÇİN 2 YILDA TOPLAM 12 SAAT</a:t>
            </a:r>
            <a:r>
              <a:rPr lang="tr-TR" sz="3800" dirty="0" smtClean="0"/>
              <a:t>,</a:t>
            </a:r>
          </a:p>
          <a:p>
            <a:pPr>
              <a:buNone/>
            </a:pPr>
            <a:r>
              <a:rPr lang="tr-TR" sz="3800" dirty="0" smtClean="0"/>
              <a:t>		 </a:t>
            </a:r>
            <a:r>
              <a:rPr lang="tr-TR" sz="3800" dirty="0" smtClean="0">
                <a:solidFill>
                  <a:srgbClr val="0000FF"/>
                </a:solidFill>
              </a:rPr>
              <a:t>AZ TEHLİKELİ SINIFTA YER ALAN BİRİMLER İÇİN 3 YILDA 8 SAAT OLMAK ÜZERE YAPILIR</a:t>
            </a:r>
            <a:r>
              <a:rPr lang="tr-TR" sz="3800" dirty="0" smtClean="0"/>
              <a:t>. </a:t>
            </a:r>
          </a:p>
          <a:p>
            <a:pPr>
              <a:buNone/>
            </a:pPr>
            <a:r>
              <a:rPr lang="tr-TR" sz="3800" dirty="0" smtClean="0"/>
              <a:t>   BU EĞİTİMLER İŞ GÜVENLİĞİ UZMANI ÖĞRETMENLER TARAFINDAN MAHALLİ HİZMET İÇİ EĞİTİM KAPSAMINDA, EK DERS ÜCRETİ ESASLARINA GÖRE GÖREVLENDİRİLİR. ÇALIŞANLARIN EĞİTİMLERİNİN BELGELENDİRİLMESİ İSE, KURUM AMİRLERİ VE İŞ GÜVENLİĞİ UZMANI VE/VEYA İŞYERİ HEKİMİ TARAFINDA TARAFINDAN YAPILIR.</a:t>
            </a:r>
          </a:p>
          <a:p>
            <a:endParaRPr lang="tr-TR" dirty="0"/>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28728" cy="1428728"/>
          </a:xfrm>
          <a:prstGeom prst="rect">
            <a:avLst/>
          </a:prstGeom>
          <a:noFill/>
        </p:spPr>
      </p:pic>
    </p:spTree>
    <p:extLst>
      <p:ext uri="{BB962C8B-B14F-4D97-AF65-F5344CB8AC3E}">
        <p14:creationId xmlns="" xmlns:p14="http://schemas.microsoft.com/office/powerpoint/2010/main" val="3291957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
        <p:nvSpPr>
          <p:cNvPr id="16" name="15 Dikdörtgen"/>
          <p:cNvSpPr/>
          <p:nvPr/>
        </p:nvSpPr>
        <p:spPr>
          <a:xfrm>
            <a:off x="4430775" y="3244334"/>
            <a:ext cx="184731" cy="369332"/>
          </a:xfrm>
          <a:prstGeom prst="rect">
            <a:avLst/>
          </a:prstGeom>
        </p:spPr>
        <p:txBody>
          <a:bodyPr wrap="none">
            <a:spAutoFit/>
          </a:bodyPr>
          <a:lstStyle/>
          <a:p>
            <a:endParaRPr lang="tr-TR" dirty="0"/>
          </a:p>
        </p:txBody>
      </p:sp>
      <p:sp>
        <p:nvSpPr>
          <p:cNvPr id="9" name="8 Dikdörtgen"/>
          <p:cNvSpPr/>
          <p:nvPr/>
        </p:nvSpPr>
        <p:spPr>
          <a:xfrm>
            <a:off x="1857356" y="0"/>
            <a:ext cx="7286644" cy="1107996"/>
          </a:xfrm>
          <a:prstGeom prst="rect">
            <a:avLst/>
          </a:prstGeom>
        </p:spPr>
        <p:txBody>
          <a:bodyPr wrap="square">
            <a:spAutoFit/>
          </a:bodyPr>
          <a:lstStyle/>
          <a:p>
            <a:pPr algn="ctr"/>
            <a:r>
              <a:rPr lang="tr-TR" sz="6600" dirty="0" smtClean="0"/>
              <a:t>Madde-10</a:t>
            </a:r>
            <a:endParaRPr lang="tr-TR" sz="6600" dirty="0"/>
          </a:p>
        </p:txBody>
      </p:sp>
      <p:sp>
        <p:nvSpPr>
          <p:cNvPr id="10" name="9 Dikdörtgen"/>
          <p:cNvSpPr/>
          <p:nvPr/>
        </p:nvSpPr>
        <p:spPr>
          <a:xfrm>
            <a:off x="0" y="1428736"/>
            <a:ext cx="9144000" cy="633906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tr-TR" sz="2800" dirty="0" smtClean="0">
                <a:solidFill>
                  <a:schemeClr val="bg1"/>
                </a:solidFill>
              </a:rPr>
              <a:t>BAKANLIĞIMIZA BAĞLI TEHLİKELİ İŞYERLERİNDE  HER </a:t>
            </a:r>
            <a:r>
              <a:rPr lang="tr-TR" sz="2800" dirty="0" smtClean="0">
                <a:solidFill>
                  <a:schemeClr val="tx1"/>
                </a:solidFill>
              </a:rPr>
              <a:t>10 ÇALIŞAN İŞÇİ İÇİN BİR İLKYARDIMCI</a:t>
            </a:r>
            <a:r>
              <a:rPr lang="tr-TR" sz="2800" dirty="0" smtClean="0">
                <a:solidFill>
                  <a:schemeClr val="bg1"/>
                </a:solidFill>
              </a:rPr>
              <a:t>, </a:t>
            </a:r>
            <a:r>
              <a:rPr lang="tr-TR" sz="2800" dirty="0" smtClean="0">
                <a:solidFill>
                  <a:schemeClr val="accent5">
                    <a:lumMod val="60000"/>
                    <a:lumOff val="40000"/>
                  </a:schemeClr>
                </a:solidFill>
              </a:rPr>
              <a:t>AZ  TEHLİKELİ İŞ YERLERİNDE İSE 20 ÇALIŞAN İÇİN BİR İLK YARDIMCI </a:t>
            </a:r>
            <a:r>
              <a:rPr lang="tr-TR" sz="2800" dirty="0" smtClean="0">
                <a:solidFill>
                  <a:schemeClr val="bg1"/>
                </a:solidFill>
              </a:rPr>
              <a:t>KURUM  AMİRİNCE GÖREVLENDİRİLECEKTİR. İLKYARDIMCI BULUNMAYAN OKUL VE KURUMLARDA İSE SAĞLIK BAKANLIĞI İLE YAPILACAK İŞBİRLİĞİ ÇERÇEVESİNDE ,SAĞLIK EĞİTİMİ VEREN OKUL VE KURUMLARIMIZCA DÜZENLENECEK EĞİTİMLER SONUNDA SAĞLIK İL MÜDÜRLÜKLERİNCE YAPILACAK SINAV SONUNDA İLK YARDIMCI BELGELENDİRMESİ YAPILACAKTIR. YANGIN EĞİTİMİ İSE İ.S.G.B.LERİN ORGANİZASYONU İLE İL SİVİL SAVUNMA , İL İTFAİYE BİRİMLERİNDEN DESTEK ALINARAK MAHALLİNDE YAPILACAKTIR.</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p:cNvSpPr>
            <a:spLocks noGrp="1"/>
          </p:cNvSpPr>
          <p:nvPr>
            <p:ph idx="1"/>
          </p:nvPr>
        </p:nvSpPr>
        <p:spPr>
          <a:xfrm>
            <a:off x="0" y="2786058"/>
            <a:ext cx="9144000" cy="4071942"/>
          </a:xfrm>
        </p:spPr>
        <p:style>
          <a:lnRef idx="3">
            <a:schemeClr val="lt1"/>
          </a:lnRef>
          <a:fillRef idx="1">
            <a:schemeClr val="accent2"/>
          </a:fillRef>
          <a:effectRef idx="1">
            <a:schemeClr val="accent2"/>
          </a:effectRef>
          <a:fontRef idx="minor">
            <a:schemeClr val="lt1"/>
          </a:fontRef>
        </p:style>
        <p:txBody>
          <a:bodyPr>
            <a:normAutofit fontScale="55000" lnSpcReduction="20000"/>
          </a:bodyPr>
          <a:lstStyle/>
          <a:p>
            <a:pPr>
              <a:buNone/>
            </a:pPr>
            <a:endParaRPr lang="tr-TR" altLang="tr-TR" b="1" dirty="0" smtClean="0">
              <a:solidFill>
                <a:srgbClr val="0070C0"/>
              </a:solidFill>
              <a:latin typeface="Arial" charset="0"/>
              <a:cs typeface="Arial" charset="0"/>
            </a:endParaRPr>
          </a:p>
          <a:p>
            <a:endParaRPr lang="tr-TR" altLang="tr-TR" sz="3800" b="1" dirty="0" smtClean="0">
              <a:solidFill>
                <a:srgbClr val="0070C0"/>
              </a:solidFill>
              <a:latin typeface="Arial" charset="0"/>
              <a:cs typeface="Arial" charset="0"/>
            </a:endParaRPr>
          </a:p>
          <a:p>
            <a:r>
              <a:rPr lang="tr-TR" altLang="tr-TR" sz="5800" b="1" i="1" dirty="0" smtClean="0">
                <a:solidFill>
                  <a:srgbClr val="0070C0"/>
                </a:solidFill>
                <a:latin typeface="Arial" charset="0"/>
                <a:cs typeface="Arial" charset="0"/>
              </a:rPr>
              <a:t>DESTEK ELEMANI: </a:t>
            </a:r>
            <a:r>
              <a:rPr lang="tr-TR" altLang="tr-TR" sz="5800" i="1" dirty="0" smtClean="0">
                <a:solidFill>
                  <a:schemeClr val="tx1"/>
                </a:solidFill>
                <a:latin typeface="Arial" charset="0"/>
                <a:cs typeface="Arial" charset="0"/>
              </a:rPr>
              <a:t>ASLİ GÖREVİNİN YANINDA İŞ SAĞLIĞI VE GÜVENLİĞİ İLE İLGİLİ ÖNLEME, KORUMA, TAHLİYE, YANGINLA MÜCADELE, İLK YARDIM VE BENZERİ KONULARDA ÖZEL OLARAK GÖREVLENDİRİLMİŞ UYGUN DONANIM VE YETERLİ EĞİTİME SAHİP KİŞİYİ,</a:t>
            </a:r>
          </a:p>
          <a:p>
            <a:pPr>
              <a:buNone/>
            </a:pPr>
            <a:endParaRPr lang="tr-TR" altLang="tr-TR" dirty="0" smtClean="0">
              <a:solidFill>
                <a:schemeClr val="tx1"/>
              </a:solidFill>
            </a:endParaRPr>
          </a:p>
        </p:txBody>
      </p:sp>
      <p:pic>
        <p:nvPicPr>
          <p:cNvPr id="5123" name="Picture 4"/>
          <p:cNvPicPr>
            <a:picLocks noChangeAspect="1" noChangeArrowheads="1"/>
          </p:cNvPicPr>
          <p:nvPr/>
        </p:nvPicPr>
        <p:blipFill>
          <a:blip r:embed="rId2" cstate="print"/>
          <a:srcRect/>
          <a:stretch>
            <a:fillRect/>
          </a:stretch>
        </p:blipFill>
        <p:spPr bwMode="auto">
          <a:xfrm>
            <a:off x="1979712" y="188640"/>
            <a:ext cx="6480894" cy="2520280"/>
          </a:xfrm>
          <a:prstGeom prst="rect">
            <a:avLst/>
          </a:prstGeom>
          <a:noFill/>
          <a:ln w="9525">
            <a:noFill/>
            <a:miter lim="800000"/>
            <a:headEnd/>
            <a:tailEnd/>
          </a:ln>
        </p:spPr>
      </p:pic>
      <p:pic>
        <p:nvPicPr>
          <p:cNvPr id="4"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142984"/>
          </a:xfrm>
        </p:spPr>
        <p:txBody>
          <a:bodyPr>
            <a:noAutofit/>
          </a:bodyPr>
          <a:lstStyle/>
          <a:p>
            <a:pPr algn="ctr"/>
            <a:r>
              <a:rPr lang="tr-TR" sz="6600" dirty="0" smtClean="0"/>
              <a:t>Madde-13</a:t>
            </a:r>
            <a:endParaRPr lang="tr-TR" sz="6600" dirty="0"/>
          </a:p>
        </p:txBody>
      </p:sp>
      <p:sp>
        <p:nvSpPr>
          <p:cNvPr id="3" name="İçerik Yer Tutucusu 2"/>
          <p:cNvSpPr>
            <a:spLocks noGrp="1"/>
          </p:cNvSpPr>
          <p:nvPr>
            <p:ph idx="1"/>
          </p:nvPr>
        </p:nvSpPr>
        <p:spPr>
          <a:xfrm>
            <a:off x="0" y="1447800"/>
            <a:ext cx="9144000" cy="5410200"/>
          </a:xfrm>
        </p:spPr>
        <p:style>
          <a:lnRef idx="3">
            <a:schemeClr val="lt1"/>
          </a:lnRef>
          <a:fillRef idx="1">
            <a:schemeClr val="dk1"/>
          </a:fillRef>
          <a:effectRef idx="1">
            <a:schemeClr val="dk1"/>
          </a:effectRef>
          <a:fontRef idx="minor">
            <a:schemeClr val="lt1"/>
          </a:fontRef>
        </p:style>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ÖĞRENCİLERİMİZE VE TÜM ÇALIŞANLARIMIZA İŞ SAĞLIĞI VE İŞ GÜVENLİĞİ KONUSUNDA FARKINDALIK VE KÜLTÜR OLUŞTURMAK ÜZERE, ÇALIŞMA VE SOSYAL GÜVENLİK BAKANLIĞI VE BAĞLI BİRİMLERİ, İLGİLİ STKLAR İLE HİÇBİR MADDİ İLİŞKİ KURULMADAN TAMAMEN GÖNÜLLÜLÜK ESASINA DAYANAN BİR YAPI İÇERİSİNDE; SEMİNER, KONFERANS, PANEL VB. ETKİNLİKLER İŞVEREN VEKİLİ SIFATI İLE </a:t>
            </a:r>
            <a:r>
              <a:rPr lang="tr-TR"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OKUL/KURUM MÜDÜRLÜKLERİNCE DÜZENLENECEKTİR.</a:t>
            </a:r>
            <a:endPar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extLst>
      <p:ext uri="{BB962C8B-B14F-4D97-AF65-F5344CB8AC3E}">
        <p14:creationId xmlns="" xmlns:p14="http://schemas.microsoft.com/office/powerpoint/2010/main" val="3789534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spc="-5" dirty="0" smtClean="0">
                <a:solidFill>
                  <a:srgbClr val="0000FF"/>
                </a:solidFill>
              </a:rPr>
              <a:t>Ç</a:t>
            </a:r>
            <a:r>
              <a:rPr lang="tr-TR" sz="2800" b="1" dirty="0" smtClean="0">
                <a:solidFill>
                  <a:srgbClr val="0000FF"/>
                </a:solidFill>
              </a:rPr>
              <a:t>A</a:t>
            </a:r>
            <a:r>
              <a:rPr lang="tr-TR" sz="2800" b="1" spc="-5" dirty="0" smtClean="0">
                <a:solidFill>
                  <a:srgbClr val="0000FF"/>
                </a:solidFill>
              </a:rPr>
              <a:t>LIŞ</a:t>
            </a:r>
            <a:r>
              <a:rPr lang="tr-TR" sz="2800" b="1" dirty="0" smtClean="0">
                <a:solidFill>
                  <a:srgbClr val="0000FF"/>
                </a:solidFill>
              </a:rPr>
              <a:t>A</a:t>
            </a:r>
            <a:r>
              <a:rPr lang="tr-TR" sz="2800" b="1" spc="-5" dirty="0" smtClean="0">
                <a:solidFill>
                  <a:srgbClr val="0000FF"/>
                </a:solidFill>
              </a:rPr>
              <a:t>N</a:t>
            </a:r>
            <a:r>
              <a:rPr lang="tr-TR" sz="2800" b="1" dirty="0" smtClean="0">
                <a:solidFill>
                  <a:srgbClr val="0000FF"/>
                </a:solidFill>
              </a:rPr>
              <a:t>L</a:t>
            </a:r>
            <a:r>
              <a:rPr lang="tr-TR" sz="2800" b="1" spc="-5" dirty="0" smtClean="0">
                <a:solidFill>
                  <a:srgbClr val="0000FF"/>
                </a:solidFill>
              </a:rPr>
              <a:t>ARIN</a:t>
            </a:r>
            <a:r>
              <a:rPr lang="tr-TR" sz="2800" b="1" spc="-30" dirty="0" smtClean="0">
                <a:solidFill>
                  <a:srgbClr val="0000FF"/>
                </a:solidFill>
              </a:rPr>
              <a:t> </a:t>
            </a:r>
            <a:r>
              <a:rPr lang="tr-TR" sz="2800" b="1" spc="-5" dirty="0" smtClean="0">
                <a:solidFill>
                  <a:srgbClr val="0000FF"/>
                </a:solidFill>
              </a:rPr>
              <a:t>YÜKÜ</a:t>
            </a:r>
            <a:r>
              <a:rPr lang="tr-TR" sz="2800" b="1" dirty="0" smtClean="0">
                <a:solidFill>
                  <a:srgbClr val="0000FF"/>
                </a:solidFill>
              </a:rPr>
              <a:t>M</a:t>
            </a:r>
            <a:r>
              <a:rPr lang="tr-TR" sz="2800" b="1" spc="-5" dirty="0" smtClean="0">
                <a:solidFill>
                  <a:srgbClr val="0000FF"/>
                </a:solidFill>
              </a:rPr>
              <a:t>LÜLÜĞÜ</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object 2"/>
          <p:cNvSpPr txBox="1"/>
          <p:nvPr/>
        </p:nvSpPr>
        <p:spPr>
          <a:xfrm>
            <a:off x="3857620" y="1928802"/>
            <a:ext cx="5286380" cy="4881336"/>
          </a:xfrm>
          <a:prstGeom prst="rect">
            <a:avLst/>
          </a:prstGeom>
        </p:spPr>
        <p:style>
          <a:lnRef idx="0">
            <a:scrgbClr r="0" g="0" b="0"/>
          </a:lnRef>
          <a:fillRef idx="1002">
            <a:schemeClr val="lt2"/>
          </a:fillRef>
          <a:effectRef idx="0">
            <a:scrgbClr r="0" g="0" b="0"/>
          </a:effectRef>
          <a:fontRef idx="major"/>
        </p:style>
        <p:txBody>
          <a:bodyPr vert="horz" wrap="square" lIns="0" tIns="0" rIns="0" bIns="0" rtlCol="0">
            <a:spAutoFit/>
          </a:bodyPr>
          <a:lstStyle/>
          <a:p>
            <a:pPr marL="12700">
              <a:lnSpc>
                <a:spcPct val="100000"/>
              </a:lnSpc>
            </a:pPr>
            <a:r>
              <a:rPr lang="tr-TR" sz="2600" dirty="0" smtClean="0">
                <a:latin typeface="Trebuchet MS"/>
                <a:cs typeface="Trebuchet MS"/>
              </a:rPr>
              <a:t>ÇALIŞANLAR</a:t>
            </a:r>
            <a:r>
              <a:rPr lang="tr-TR" sz="2600" spc="35" dirty="0" smtClean="0">
                <a:latin typeface="Trebuchet MS"/>
                <a:cs typeface="Trebuchet MS"/>
              </a:rPr>
              <a:t> </a:t>
            </a:r>
            <a:r>
              <a:rPr lang="tr-TR" sz="2600" dirty="0" smtClean="0">
                <a:latin typeface="Trebuchet MS"/>
                <a:cs typeface="Trebuchet MS"/>
              </a:rPr>
              <a:t>SAĞLIK VE</a:t>
            </a:r>
            <a:r>
              <a:rPr lang="tr-TR" sz="2600" spc="15" dirty="0" smtClean="0">
                <a:latin typeface="Trebuchet MS"/>
                <a:cs typeface="Trebuchet MS"/>
              </a:rPr>
              <a:t> </a:t>
            </a:r>
            <a:r>
              <a:rPr lang="tr-TR" sz="2600" dirty="0" smtClean="0">
                <a:latin typeface="Trebuchet MS"/>
                <a:cs typeface="Trebuchet MS"/>
              </a:rPr>
              <a:t>G</a:t>
            </a:r>
            <a:r>
              <a:rPr lang="tr-TR" sz="2600" spc="-10" dirty="0" smtClean="0">
                <a:latin typeface="Trebuchet MS"/>
                <a:cs typeface="Trebuchet MS"/>
              </a:rPr>
              <a:t>Ü</a:t>
            </a:r>
            <a:r>
              <a:rPr lang="tr-TR" sz="2600" dirty="0" smtClean="0">
                <a:latin typeface="Trebuchet MS"/>
                <a:cs typeface="Trebuchet MS"/>
              </a:rPr>
              <a:t>VENLİ</a:t>
            </a:r>
            <a:r>
              <a:rPr lang="tr-TR" sz="2600" spc="-10" dirty="0" smtClean="0">
                <a:latin typeface="Trebuchet MS"/>
                <a:cs typeface="Trebuchet MS"/>
              </a:rPr>
              <a:t>Ğ</a:t>
            </a:r>
            <a:r>
              <a:rPr lang="tr-TR" sz="2600" dirty="0" smtClean="0">
                <a:latin typeface="Trebuchet MS"/>
                <a:cs typeface="Trebuchet MS"/>
              </a:rPr>
              <a:t>İN</a:t>
            </a:r>
          </a:p>
          <a:p>
            <a:pPr marL="12700" marR="5080">
              <a:lnSpc>
                <a:spcPct val="170000"/>
              </a:lnSpc>
            </a:pPr>
            <a:r>
              <a:rPr lang="tr-TR" sz="2600" dirty="0" smtClean="0">
                <a:latin typeface="Trebuchet MS"/>
                <a:cs typeface="Trebuchet MS"/>
              </a:rPr>
              <a:t>KORUNMASI</a:t>
            </a:r>
            <a:r>
              <a:rPr lang="tr-TR" sz="2600" spc="15" dirty="0" smtClean="0">
                <a:latin typeface="Trebuchet MS"/>
                <a:cs typeface="Trebuchet MS"/>
              </a:rPr>
              <a:t> </a:t>
            </a:r>
            <a:r>
              <a:rPr lang="tr-TR" sz="2600" dirty="0" smtClean="0">
                <a:latin typeface="Trebuchet MS"/>
                <a:cs typeface="Trebuchet MS"/>
              </a:rPr>
              <a:t>VE</a:t>
            </a:r>
            <a:r>
              <a:rPr lang="tr-TR" sz="2600" spc="5" dirty="0" smtClean="0">
                <a:latin typeface="Trebuchet MS"/>
                <a:cs typeface="Trebuchet MS"/>
              </a:rPr>
              <a:t> </a:t>
            </a:r>
            <a:r>
              <a:rPr lang="tr-TR" sz="2600" dirty="0" smtClean="0">
                <a:latin typeface="Trebuchet MS"/>
                <a:cs typeface="Trebuchet MS"/>
              </a:rPr>
              <a:t>GELİŞTİRİLMESİ AMACIYLA</a:t>
            </a:r>
            <a:r>
              <a:rPr lang="tr-TR" sz="2600" spc="15" dirty="0" smtClean="0">
                <a:latin typeface="Trebuchet MS"/>
                <a:cs typeface="Trebuchet MS"/>
              </a:rPr>
              <a:t> </a:t>
            </a:r>
            <a:r>
              <a:rPr lang="tr-TR" sz="2600" dirty="0" smtClean="0">
                <a:latin typeface="Trebuchet MS"/>
                <a:cs typeface="Trebuchet MS"/>
              </a:rPr>
              <a:t>İŞ</a:t>
            </a:r>
            <a:r>
              <a:rPr lang="tr-TR" sz="2600" spc="5" dirty="0" smtClean="0">
                <a:latin typeface="Trebuchet MS"/>
                <a:cs typeface="Trebuchet MS"/>
              </a:rPr>
              <a:t> </a:t>
            </a:r>
            <a:r>
              <a:rPr lang="tr-TR" sz="2600" dirty="0" smtClean="0">
                <a:latin typeface="Trebuchet MS"/>
                <a:cs typeface="Trebuchet MS"/>
              </a:rPr>
              <a:t>SAĞLI</a:t>
            </a:r>
            <a:r>
              <a:rPr lang="tr-TR" sz="2600" spc="-10" dirty="0" smtClean="0">
                <a:latin typeface="Trebuchet MS"/>
                <a:cs typeface="Trebuchet MS"/>
              </a:rPr>
              <a:t>Ğ</a:t>
            </a:r>
            <a:r>
              <a:rPr lang="tr-TR" sz="2600" dirty="0" smtClean="0">
                <a:latin typeface="Trebuchet MS"/>
                <a:cs typeface="Trebuchet MS"/>
              </a:rPr>
              <a:t>I</a:t>
            </a:r>
            <a:r>
              <a:rPr lang="tr-TR" sz="2600" spc="15" dirty="0" smtClean="0">
                <a:latin typeface="Trebuchet MS"/>
                <a:cs typeface="Trebuchet MS"/>
              </a:rPr>
              <a:t> </a:t>
            </a:r>
            <a:r>
              <a:rPr lang="tr-TR" sz="2600" dirty="0" smtClean="0">
                <a:latin typeface="Trebuchet MS"/>
                <a:cs typeface="Trebuchet MS"/>
              </a:rPr>
              <a:t>VE</a:t>
            </a:r>
            <a:r>
              <a:rPr lang="tr-TR" sz="2600" spc="15" dirty="0" smtClean="0">
                <a:latin typeface="Trebuchet MS"/>
                <a:cs typeface="Trebuchet MS"/>
              </a:rPr>
              <a:t> </a:t>
            </a:r>
            <a:r>
              <a:rPr lang="tr-TR" sz="2600" dirty="0" smtClean="0">
                <a:latin typeface="Trebuchet MS"/>
                <a:cs typeface="Trebuchet MS"/>
              </a:rPr>
              <a:t>G</a:t>
            </a:r>
            <a:r>
              <a:rPr lang="tr-TR" sz="2600" spc="-10" dirty="0" smtClean="0">
                <a:latin typeface="Trebuchet MS"/>
                <a:cs typeface="Trebuchet MS"/>
              </a:rPr>
              <a:t>Ü</a:t>
            </a:r>
            <a:r>
              <a:rPr lang="tr-TR" sz="2600" dirty="0" smtClean="0">
                <a:latin typeface="Trebuchet MS"/>
                <a:cs typeface="Trebuchet MS"/>
              </a:rPr>
              <a:t>VENLİ</a:t>
            </a:r>
            <a:r>
              <a:rPr lang="tr-TR" sz="2600" spc="-10" dirty="0" smtClean="0">
                <a:latin typeface="Trebuchet MS"/>
                <a:cs typeface="Trebuchet MS"/>
              </a:rPr>
              <a:t>Ğ</a:t>
            </a:r>
            <a:r>
              <a:rPr lang="tr-TR" sz="2600" dirty="0" smtClean="0">
                <a:latin typeface="Trebuchet MS"/>
                <a:cs typeface="Trebuchet MS"/>
              </a:rPr>
              <a:t>İ KURULLARINCA</a:t>
            </a:r>
            <a:r>
              <a:rPr lang="tr-TR" sz="2600" spc="40" dirty="0" smtClean="0">
                <a:latin typeface="Trebuchet MS"/>
                <a:cs typeface="Trebuchet MS"/>
              </a:rPr>
              <a:t> </a:t>
            </a:r>
            <a:r>
              <a:rPr lang="tr-TR" sz="2600" dirty="0" smtClean="0">
                <a:latin typeface="Trebuchet MS"/>
                <a:cs typeface="Trebuchet MS"/>
              </a:rPr>
              <a:t>KON</a:t>
            </a:r>
            <a:r>
              <a:rPr lang="tr-TR" sz="2600" spc="-10" dirty="0" smtClean="0">
                <a:latin typeface="Trebuchet MS"/>
                <a:cs typeface="Trebuchet MS"/>
              </a:rPr>
              <a:t>U</a:t>
            </a:r>
            <a:r>
              <a:rPr lang="tr-TR" sz="2600" dirty="0" smtClean="0">
                <a:latin typeface="Trebuchet MS"/>
                <a:cs typeface="Trebuchet MS"/>
              </a:rPr>
              <a:t>LAN</a:t>
            </a:r>
            <a:r>
              <a:rPr lang="tr-TR" sz="2600" spc="25" dirty="0" smtClean="0">
                <a:latin typeface="Trebuchet MS"/>
                <a:cs typeface="Trebuchet MS"/>
              </a:rPr>
              <a:t> </a:t>
            </a:r>
            <a:r>
              <a:rPr lang="tr-TR" sz="2600" b="1" dirty="0" smtClean="0">
                <a:solidFill>
                  <a:srgbClr val="0033CC"/>
                </a:solidFill>
                <a:latin typeface="Trebuchet MS"/>
                <a:cs typeface="Trebuchet MS"/>
              </a:rPr>
              <a:t>KU</a:t>
            </a:r>
            <a:r>
              <a:rPr lang="tr-TR" sz="2600" b="1" spc="-75" dirty="0" smtClean="0">
                <a:solidFill>
                  <a:srgbClr val="0033CC"/>
                </a:solidFill>
                <a:latin typeface="Trebuchet MS"/>
                <a:cs typeface="Trebuchet MS"/>
              </a:rPr>
              <a:t>R</a:t>
            </a:r>
            <a:r>
              <a:rPr lang="tr-TR" sz="2600" b="1" spc="-5" dirty="0" smtClean="0">
                <a:solidFill>
                  <a:srgbClr val="0033CC"/>
                </a:solidFill>
                <a:latin typeface="Trebuchet MS"/>
                <a:cs typeface="Trebuchet MS"/>
              </a:rPr>
              <a:t>ALL</a:t>
            </a:r>
            <a:r>
              <a:rPr lang="tr-TR" sz="2600" b="1" dirty="0" smtClean="0">
                <a:solidFill>
                  <a:srgbClr val="0033CC"/>
                </a:solidFill>
                <a:latin typeface="Trebuchet MS"/>
                <a:cs typeface="Trebuchet MS"/>
              </a:rPr>
              <a:t>A</a:t>
            </a:r>
            <a:r>
              <a:rPr lang="tr-TR" sz="2600" b="1" spc="-285" dirty="0" smtClean="0">
                <a:solidFill>
                  <a:srgbClr val="0033CC"/>
                </a:solidFill>
                <a:latin typeface="Trebuchet MS"/>
                <a:cs typeface="Trebuchet MS"/>
              </a:rPr>
              <a:t>R</a:t>
            </a:r>
            <a:r>
              <a:rPr lang="tr-TR" sz="2600" b="1" dirty="0" smtClean="0">
                <a:solidFill>
                  <a:srgbClr val="0033CC"/>
                </a:solidFill>
                <a:latin typeface="Trebuchet MS"/>
                <a:cs typeface="Trebuchet MS"/>
              </a:rPr>
              <a:t>, </a:t>
            </a:r>
            <a:r>
              <a:rPr lang="tr-TR" sz="2600" b="1" spc="-5" dirty="0" smtClean="0">
                <a:solidFill>
                  <a:srgbClr val="0033CC"/>
                </a:solidFill>
                <a:latin typeface="Trebuchet MS"/>
                <a:cs typeface="Trebuchet MS"/>
              </a:rPr>
              <a:t>Y</a:t>
            </a:r>
            <a:r>
              <a:rPr lang="tr-TR" sz="2600" b="1" dirty="0" smtClean="0">
                <a:solidFill>
                  <a:srgbClr val="0033CC"/>
                </a:solidFill>
                <a:latin typeface="Trebuchet MS"/>
                <a:cs typeface="Trebuchet MS"/>
              </a:rPr>
              <a:t>A</a:t>
            </a:r>
            <a:r>
              <a:rPr lang="tr-TR" sz="2600" b="1" spc="-5" dirty="0" smtClean="0">
                <a:solidFill>
                  <a:srgbClr val="0033CC"/>
                </a:solidFill>
                <a:latin typeface="Trebuchet MS"/>
                <a:cs typeface="Trebuchet MS"/>
              </a:rPr>
              <a:t>SA</a:t>
            </a:r>
            <a:r>
              <a:rPr lang="tr-TR" sz="2600" b="1" dirty="0" smtClean="0">
                <a:solidFill>
                  <a:srgbClr val="0033CC"/>
                </a:solidFill>
                <a:latin typeface="Trebuchet MS"/>
                <a:cs typeface="Trebuchet MS"/>
              </a:rPr>
              <a:t>KLAR</a:t>
            </a:r>
            <a:r>
              <a:rPr lang="tr-TR" sz="2600" b="1" spc="-20" dirty="0" smtClean="0">
                <a:solidFill>
                  <a:srgbClr val="0033CC"/>
                </a:solidFill>
                <a:latin typeface="Trebuchet MS"/>
                <a:cs typeface="Trebuchet MS"/>
              </a:rPr>
              <a:t> </a:t>
            </a:r>
            <a:r>
              <a:rPr lang="tr-TR" sz="2600" b="1" dirty="0" smtClean="0">
                <a:latin typeface="Trebuchet MS"/>
                <a:cs typeface="Trebuchet MS"/>
              </a:rPr>
              <a:t>İLE </a:t>
            </a:r>
            <a:r>
              <a:rPr lang="tr-TR" sz="2600" b="1" dirty="0" smtClean="0">
                <a:solidFill>
                  <a:srgbClr val="0033CC"/>
                </a:solidFill>
                <a:latin typeface="Trebuchet MS"/>
                <a:cs typeface="Trebuchet MS"/>
              </a:rPr>
              <a:t>ALINA</a:t>
            </a:r>
            <a:r>
              <a:rPr lang="tr-TR" sz="2600" b="1" spc="-5" dirty="0" smtClean="0">
                <a:solidFill>
                  <a:srgbClr val="0033CC"/>
                </a:solidFill>
                <a:latin typeface="Trebuchet MS"/>
                <a:cs typeface="Trebuchet MS"/>
              </a:rPr>
              <a:t>N</a:t>
            </a:r>
            <a:r>
              <a:rPr lang="tr-TR" sz="2600" b="1" spc="-30" dirty="0" smtClean="0">
                <a:solidFill>
                  <a:srgbClr val="0033CC"/>
                </a:solidFill>
                <a:latin typeface="Trebuchet MS"/>
                <a:cs typeface="Trebuchet MS"/>
              </a:rPr>
              <a:t> </a:t>
            </a:r>
            <a:r>
              <a:rPr lang="tr-TR" sz="2600" b="1" spc="-75" dirty="0" smtClean="0">
                <a:solidFill>
                  <a:srgbClr val="0033CC"/>
                </a:solidFill>
                <a:latin typeface="Trebuchet MS"/>
                <a:cs typeface="Trebuchet MS"/>
              </a:rPr>
              <a:t>K</a:t>
            </a:r>
            <a:r>
              <a:rPr lang="tr-TR" sz="2600" b="1" spc="-5" dirty="0" smtClean="0">
                <a:solidFill>
                  <a:srgbClr val="0033CC"/>
                </a:solidFill>
                <a:latin typeface="Trebuchet MS"/>
                <a:cs typeface="Trebuchet MS"/>
              </a:rPr>
              <a:t>A</a:t>
            </a:r>
            <a:r>
              <a:rPr lang="tr-TR" sz="2600" b="1" spc="-80" dirty="0" smtClean="0">
                <a:solidFill>
                  <a:srgbClr val="0033CC"/>
                </a:solidFill>
                <a:latin typeface="Trebuchet MS"/>
                <a:cs typeface="Trebuchet MS"/>
              </a:rPr>
              <a:t>R</a:t>
            </a:r>
            <a:r>
              <a:rPr lang="tr-TR" sz="2600" b="1" spc="-5" dirty="0" smtClean="0">
                <a:solidFill>
                  <a:srgbClr val="0033CC"/>
                </a:solidFill>
                <a:latin typeface="Trebuchet MS"/>
                <a:cs typeface="Trebuchet MS"/>
              </a:rPr>
              <a:t>AR</a:t>
            </a:r>
            <a:r>
              <a:rPr lang="tr-TR" sz="2600" b="1" spc="-15" dirty="0" smtClean="0">
                <a:solidFill>
                  <a:srgbClr val="0033CC"/>
                </a:solidFill>
                <a:latin typeface="Trebuchet MS"/>
                <a:cs typeface="Trebuchet MS"/>
              </a:rPr>
              <a:t> </a:t>
            </a:r>
            <a:r>
              <a:rPr lang="tr-TR" sz="2600" b="1" spc="-5" dirty="0" smtClean="0">
                <a:latin typeface="Trebuchet MS"/>
                <a:cs typeface="Trebuchet MS"/>
              </a:rPr>
              <a:t>VE</a:t>
            </a:r>
            <a:r>
              <a:rPr lang="tr-TR" sz="2600" b="1" dirty="0" smtClean="0">
                <a:latin typeface="Trebuchet MS"/>
                <a:cs typeface="Trebuchet MS"/>
              </a:rPr>
              <a:t> </a:t>
            </a:r>
            <a:r>
              <a:rPr lang="tr-TR" sz="2600" b="1" spc="-10" dirty="0" smtClean="0">
                <a:solidFill>
                  <a:srgbClr val="0033CC"/>
                </a:solidFill>
                <a:latin typeface="Trebuchet MS"/>
                <a:cs typeface="Trebuchet MS"/>
              </a:rPr>
              <a:t>TEDB</a:t>
            </a:r>
            <a:r>
              <a:rPr lang="tr-TR" sz="2600" b="1" spc="-5" dirty="0" smtClean="0">
                <a:solidFill>
                  <a:srgbClr val="0033CC"/>
                </a:solidFill>
                <a:latin typeface="Trebuchet MS"/>
                <a:cs typeface="Trebuchet MS"/>
              </a:rPr>
              <a:t>İRLER</a:t>
            </a:r>
            <a:r>
              <a:rPr lang="tr-TR" sz="2600" b="1" dirty="0" smtClean="0">
                <a:solidFill>
                  <a:srgbClr val="0033CC"/>
                </a:solidFill>
                <a:latin typeface="Trebuchet MS"/>
                <a:cs typeface="Trebuchet MS"/>
              </a:rPr>
              <a:t>E </a:t>
            </a:r>
            <a:r>
              <a:rPr lang="tr-TR" sz="2600" b="1" spc="-5" dirty="0" smtClean="0">
                <a:solidFill>
                  <a:srgbClr val="C00000"/>
                </a:solidFill>
                <a:latin typeface="Trebuchet MS"/>
                <a:cs typeface="Trebuchet MS"/>
              </a:rPr>
              <a:t>UYMAK </a:t>
            </a:r>
            <a:r>
              <a:rPr lang="tr-TR" sz="2600" b="1" dirty="0" smtClean="0">
                <a:solidFill>
                  <a:srgbClr val="C00000"/>
                </a:solidFill>
                <a:latin typeface="Trebuchet MS"/>
                <a:cs typeface="Trebuchet MS"/>
              </a:rPr>
              <a:t>ZORUN</a:t>
            </a:r>
            <a:r>
              <a:rPr lang="tr-TR" sz="2600" b="1" spc="-10" dirty="0" smtClean="0">
                <a:solidFill>
                  <a:srgbClr val="C00000"/>
                </a:solidFill>
                <a:latin typeface="Trebuchet MS"/>
                <a:cs typeface="Trebuchet MS"/>
              </a:rPr>
              <a:t>D</a:t>
            </a:r>
            <a:r>
              <a:rPr lang="tr-TR" sz="2600" b="1" dirty="0" smtClean="0">
                <a:solidFill>
                  <a:srgbClr val="C00000"/>
                </a:solidFill>
                <a:latin typeface="Trebuchet MS"/>
                <a:cs typeface="Trebuchet MS"/>
              </a:rPr>
              <a:t>ADIRLA</a:t>
            </a:r>
            <a:r>
              <a:rPr lang="tr-TR" sz="2600" b="1" spc="-290" dirty="0" smtClean="0">
                <a:solidFill>
                  <a:srgbClr val="C00000"/>
                </a:solidFill>
                <a:latin typeface="Trebuchet MS"/>
                <a:cs typeface="Trebuchet MS"/>
              </a:rPr>
              <a:t>R</a:t>
            </a:r>
            <a:r>
              <a:rPr lang="tr-TR" sz="2600" b="1" dirty="0" smtClean="0">
                <a:solidFill>
                  <a:srgbClr val="C00000"/>
                </a:solidFill>
                <a:latin typeface="Trebuchet MS"/>
                <a:cs typeface="Trebuchet MS"/>
              </a:rPr>
              <a:t>.</a:t>
            </a:r>
            <a:endParaRPr lang="tr-TR" sz="2600" dirty="0">
              <a:latin typeface="Trebuchet MS"/>
              <a:cs typeface="Trebuchet MS"/>
            </a:endParaRPr>
          </a:p>
        </p:txBody>
      </p:sp>
      <p:sp>
        <p:nvSpPr>
          <p:cNvPr id="10" name="object 4"/>
          <p:cNvSpPr/>
          <p:nvPr/>
        </p:nvSpPr>
        <p:spPr>
          <a:xfrm>
            <a:off x="0" y="3508779"/>
            <a:ext cx="3349253" cy="3349221"/>
          </a:xfrm>
          <a:prstGeom prst="rect">
            <a:avLst/>
          </a:prstGeom>
          <a:blipFill>
            <a:blip r:embed="rId2" cstate="print"/>
            <a:stretch>
              <a:fillRect/>
            </a:stretch>
          </a:blipFill>
        </p:spPr>
        <p:txBody>
          <a:bodyPr wrap="square" lIns="0" tIns="0" rIns="0" bIns="0" rtlCol="0"/>
          <a:lstStyle/>
          <a:p>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spc="-5" dirty="0" smtClean="0">
                <a:solidFill>
                  <a:srgbClr val="0000FF"/>
                </a:solidFill>
              </a:rPr>
              <a:t>Ç</a:t>
            </a:r>
            <a:r>
              <a:rPr lang="tr-TR" sz="2800" b="1" dirty="0" smtClean="0">
                <a:solidFill>
                  <a:srgbClr val="0000FF"/>
                </a:solidFill>
              </a:rPr>
              <a:t>A</a:t>
            </a:r>
            <a:r>
              <a:rPr lang="tr-TR" sz="2800" b="1" spc="-5" dirty="0" smtClean="0">
                <a:solidFill>
                  <a:srgbClr val="0000FF"/>
                </a:solidFill>
              </a:rPr>
              <a:t>LIŞ</a:t>
            </a:r>
            <a:r>
              <a:rPr lang="tr-TR" sz="2800" b="1" dirty="0" smtClean="0">
                <a:solidFill>
                  <a:srgbClr val="0000FF"/>
                </a:solidFill>
              </a:rPr>
              <a:t>A</a:t>
            </a:r>
            <a:r>
              <a:rPr lang="tr-TR" sz="2800" b="1" spc="-5" dirty="0" smtClean="0">
                <a:solidFill>
                  <a:srgbClr val="0000FF"/>
                </a:solidFill>
              </a:rPr>
              <a:t>N</a:t>
            </a:r>
            <a:r>
              <a:rPr lang="tr-TR" sz="2800" b="1" dirty="0" smtClean="0">
                <a:solidFill>
                  <a:srgbClr val="0000FF"/>
                </a:solidFill>
              </a:rPr>
              <a:t>L</a:t>
            </a:r>
            <a:r>
              <a:rPr lang="tr-TR" sz="2800" b="1" spc="-5" dirty="0" smtClean="0">
                <a:solidFill>
                  <a:srgbClr val="0000FF"/>
                </a:solidFill>
              </a:rPr>
              <a:t>ARIN</a:t>
            </a:r>
            <a:r>
              <a:rPr lang="tr-TR" sz="2800" b="1" spc="-30" dirty="0" smtClean="0">
                <a:solidFill>
                  <a:srgbClr val="0000FF"/>
                </a:solidFill>
              </a:rPr>
              <a:t> </a:t>
            </a:r>
            <a:r>
              <a:rPr lang="tr-TR" sz="2800" b="1" spc="-5" dirty="0" smtClean="0">
                <a:solidFill>
                  <a:srgbClr val="0000FF"/>
                </a:solidFill>
              </a:rPr>
              <a:t>YÜKÜ</a:t>
            </a:r>
            <a:r>
              <a:rPr lang="tr-TR" sz="2800" b="1" dirty="0" smtClean="0">
                <a:solidFill>
                  <a:srgbClr val="0000FF"/>
                </a:solidFill>
              </a:rPr>
              <a:t>M</a:t>
            </a:r>
            <a:r>
              <a:rPr lang="tr-TR" sz="2800" b="1" spc="-5" dirty="0" smtClean="0">
                <a:solidFill>
                  <a:srgbClr val="0000FF"/>
                </a:solidFill>
              </a:rPr>
              <a:t>LÜLÜĞÜ</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object 2"/>
          <p:cNvSpPr txBox="1"/>
          <p:nvPr/>
        </p:nvSpPr>
        <p:spPr>
          <a:xfrm>
            <a:off x="3286116" y="1785926"/>
            <a:ext cx="5857884" cy="5080237"/>
          </a:xfrm>
          <a:prstGeom prst="rect">
            <a:avLst/>
          </a:prstGeom>
        </p:spPr>
        <p:style>
          <a:lnRef idx="3">
            <a:schemeClr val="lt1"/>
          </a:lnRef>
          <a:fillRef idx="1">
            <a:schemeClr val="accent1"/>
          </a:fillRef>
          <a:effectRef idx="1">
            <a:schemeClr val="accent1"/>
          </a:effectRef>
          <a:fontRef idx="minor">
            <a:schemeClr val="lt1"/>
          </a:fontRef>
        </p:style>
        <p:txBody>
          <a:bodyPr vert="horz" wrap="square" lIns="0" tIns="0" rIns="0" bIns="0" rtlCol="0">
            <a:spAutoFit/>
          </a:bodyPr>
          <a:lstStyle/>
          <a:p>
            <a:pPr marL="12700" marR="5080">
              <a:lnSpc>
                <a:spcPct val="150000"/>
              </a:lnSpc>
            </a:pPr>
            <a:r>
              <a:rPr lang="tr-TR" sz="3200" dirty="0" smtClean="0">
                <a:latin typeface="Trebuchet MS"/>
                <a:cs typeface="Trebuchet MS"/>
              </a:rPr>
              <a:t>İŞYERİNDE</a:t>
            </a:r>
            <a:r>
              <a:rPr lang="tr-TR" sz="3200" spc="15" dirty="0" smtClean="0">
                <a:latin typeface="Trebuchet MS"/>
                <a:cs typeface="Trebuchet MS"/>
              </a:rPr>
              <a:t> </a:t>
            </a:r>
            <a:r>
              <a:rPr lang="tr-TR" sz="3200" dirty="0" smtClean="0">
                <a:latin typeface="Trebuchet MS"/>
                <a:cs typeface="Trebuchet MS"/>
              </a:rPr>
              <a:t>İŞ</a:t>
            </a:r>
            <a:r>
              <a:rPr lang="tr-TR" sz="3200" spc="5" dirty="0" smtClean="0">
                <a:latin typeface="Trebuchet MS"/>
                <a:cs typeface="Trebuchet MS"/>
              </a:rPr>
              <a:t> </a:t>
            </a:r>
            <a:r>
              <a:rPr lang="tr-TR" sz="3200" dirty="0" smtClean="0">
                <a:latin typeface="Trebuchet MS"/>
                <a:cs typeface="Trebuchet MS"/>
              </a:rPr>
              <a:t>SA</a:t>
            </a:r>
            <a:r>
              <a:rPr lang="tr-TR" sz="3200" spc="-10" dirty="0" smtClean="0">
                <a:latin typeface="Trebuchet MS"/>
                <a:cs typeface="Trebuchet MS"/>
              </a:rPr>
              <a:t>Ğ</a:t>
            </a:r>
            <a:r>
              <a:rPr lang="tr-TR" sz="3200" dirty="0" smtClean="0">
                <a:latin typeface="Trebuchet MS"/>
                <a:cs typeface="Trebuchet MS"/>
              </a:rPr>
              <a:t>LI</a:t>
            </a:r>
            <a:r>
              <a:rPr lang="tr-TR" sz="3200" spc="-10" dirty="0" smtClean="0">
                <a:latin typeface="Trebuchet MS"/>
                <a:cs typeface="Trebuchet MS"/>
              </a:rPr>
              <a:t>Ğ</a:t>
            </a:r>
            <a:r>
              <a:rPr lang="tr-TR" sz="3200" dirty="0" smtClean="0">
                <a:latin typeface="Trebuchet MS"/>
                <a:cs typeface="Trebuchet MS"/>
              </a:rPr>
              <a:t>I</a:t>
            </a:r>
            <a:r>
              <a:rPr lang="tr-TR" sz="3200" spc="15" dirty="0" smtClean="0">
                <a:latin typeface="Trebuchet MS"/>
                <a:cs typeface="Trebuchet MS"/>
              </a:rPr>
              <a:t> </a:t>
            </a:r>
            <a:r>
              <a:rPr lang="tr-TR" sz="3200" dirty="0" smtClean="0">
                <a:latin typeface="Trebuchet MS"/>
                <a:cs typeface="Trebuchet MS"/>
              </a:rPr>
              <a:t>VE G</a:t>
            </a:r>
            <a:r>
              <a:rPr lang="tr-TR" sz="3200" spc="-10" dirty="0" smtClean="0">
                <a:latin typeface="Trebuchet MS"/>
                <a:cs typeface="Trebuchet MS"/>
              </a:rPr>
              <a:t>Ü</a:t>
            </a:r>
            <a:r>
              <a:rPr lang="tr-TR" sz="3200" dirty="0" smtClean="0">
                <a:latin typeface="Trebuchet MS"/>
                <a:cs typeface="Trebuchet MS"/>
              </a:rPr>
              <a:t>VENLİ</a:t>
            </a:r>
            <a:r>
              <a:rPr lang="tr-TR" sz="3200" spc="-10" dirty="0" smtClean="0">
                <a:latin typeface="Trebuchet MS"/>
                <a:cs typeface="Trebuchet MS"/>
              </a:rPr>
              <a:t>Ğ</a:t>
            </a:r>
            <a:r>
              <a:rPr lang="tr-TR" sz="3200" dirty="0" smtClean="0">
                <a:latin typeface="Trebuchet MS"/>
                <a:cs typeface="Trebuchet MS"/>
              </a:rPr>
              <a:t>İ</a:t>
            </a:r>
            <a:r>
              <a:rPr lang="tr-TR" sz="3200" spc="15" dirty="0" smtClean="0">
                <a:latin typeface="Trebuchet MS"/>
                <a:cs typeface="Trebuchet MS"/>
              </a:rPr>
              <a:t> </a:t>
            </a:r>
            <a:r>
              <a:rPr lang="tr-TR" sz="3200" dirty="0" smtClean="0">
                <a:latin typeface="Trebuchet MS"/>
                <a:cs typeface="Trebuchet MS"/>
              </a:rPr>
              <a:t>TED</a:t>
            </a:r>
            <a:r>
              <a:rPr lang="tr-TR" sz="3200" spc="-15" dirty="0" smtClean="0">
                <a:latin typeface="Trebuchet MS"/>
                <a:cs typeface="Trebuchet MS"/>
              </a:rPr>
              <a:t>B</a:t>
            </a:r>
            <a:r>
              <a:rPr lang="tr-TR" sz="3200" dirty="0" smtClean="0">
                <a:latin typeface="Trebuchet MS"/>
                <a:cs typeface="Trebuchet MS"/>
              </a:rPr>
              <a:t>İRLERİNİN BELİRLENMESİ,</a:t>
            </a:r>
            <a:r>
              <a:rPr lang="tr-TR" sz="3200" spc="45" dirty="0" smtClean="0">
                <a:latin typeface="Trebuchet MS"/>
                <a:cs typeface="Trebuchet MS"/>
              </a:rPr>
              <a:t> </a:t>
            </a:r>
            <a:r>
              <a:rPr lang="tr-TR" sz="3200" dirty="0" smtClean="0">
                <a:latin typeface="Trebuchet MS"/>
                <a:cs typeface="Trebuchet MS"/>
              </a:rPr>
              <a:t>UYGULANMASI VE ALINAN</a:t>
            </a:r>
            <a:r>
              <a:rPr lang="tr-TR" sz="3200" spc="15" dirty="0" smtClean="0">
                <a:latin typeface="Trebuchet MS"/>
                <a:cs typeface="Trebuchet MS"/>
              </a:rPr>
              <a:t> </a:t>
            </a:r>
            <a:r>
              <a:rPr lang="tr-TR" sz="3200" dirty="0" smtClean="0">
                <a:latin typeface="Trebuchet MS"/>
                <a:cs typeface="Trebuchet MS"/>
              </a:rPr>
              <a:t>TE</a:t>
            </a:r>
            <a:r>
              <a:rPr lang="tr-TR" sz="3200" spc="-10" dirty="0" smtClean="0">
                <a:latin typeface="Trebuchet MS"/>
                <a:cs typeface="Trebuchet MS"/>
              </a:rPr>
              <a:t>D</a:t>
            </a:r>
            <a:r>
              <a:rPr lang="tr-TR" sz="3200" dirty="0" smtClean="0">
                <a:latin typeface="Trebuchet MS"/>
                <a:cs typeface="Trebuchet MS"/>
              </a:rPr>
              <a:t>BİRL</a:t>
            </a:r>
            <a:r>
              <a:rPr lang="tr-TR" sz="3200" spc="-10" dirty="0" smtClean="0">
                <a:latin typeface="Trebuchet MS"/>
                <a:cs typeface="Trebuchet MS"/>
              </a:rPr>
              <a:t>E</a:t>
            </a:r>
            <a:r>
              <a:rPr lang="tr-TR" sz="3200" dirty="0" smtClean="0">
                <a:latin typeface="Trebuchet MS"/>
                <a:cs typeface="Trebuchet MS"/>
              </a:rPr>
              <a:t>RE UYULMASI</a:t>
            </a:r>
            <a:r>
              <a:rPr lang="tr-TR" sz="3200" spc="20" dirty="0" smtClean="0">
                <a:latin typeface="Trebuchet MS"/>
                <a:cs typeface="Trebuchet MS"/>
              </a:rPr>
              <a:t> </a:t>
            </a:r>
            <a:r>
              <a:rPr lang="tr-TR" sz="3200" dirty="0" smtClean="0">
                <a:latin typeface="Trebuchet MS"/>
                <a:cs typeface="Trebuchet MS"/>
              </a:rPr>
              <a:t>HUS</a:t>
            </a:r>
            <a:r>
              <a:rPr lang="tr-TR" sz="3200" spc="-10" dirty="0" smtClean="0">
                <a:latin typeface="Trebuchet MS"/>
                <a:cs typeface="Trebuchet MS"/>
              </a:rPr>
              <a:t>U</a:t>
            </a:r>
            <a:r>
              <a:rPr lang="tr-TR" sz="3200" dirty="0" smtClean="0">
                <a:latin typeface="Trebuchet MS"/>
                <a:cs typeface="Trebuchet MS"/>
              </a:rPr>
              <a:t>SUN</a:t>
            </a:r>
            <a:r>
              <a:rPr lang="tr-TR" sz="3200" spc="-10" dirty="0" smtClean="0">
                <a:latin typeface="Trebuchet MS"/>
                <a:cs typeface="Trebuchet MS"/>
              </a:rPr>
              <a:t>D</a:t>
            </a:r>
            <a:r>
              <a:rPr lang="tr-TR" sz="3200" dirty="0" smtClean="0">
                <a:latin typeface="Trebuchet MS"/>
                <a:cs typeface="Trebuchet MS"/>
              </a:rPr>
              <a:t>A </a:t>
            </a:r>
            <a:r>
              <a:rPr lang="tr-TR" sz="3200" b="1" dirty="0" smtClean="0">
                <a:solidFill>
                  <a:srgbClr val="0033CC"/>
                </a:solidFill>
                <a:latin typeface="Trebuchet MS"/>
                <a:cs typeface="Trebuchet MS"/>
              </a:rPr>
              <a:t>ÇALIŞANLAR</a:t>
            </a:r>
            <a:r>
              <a:rPr lang="tr-TR" sz="3200" b="1" spc="-15" dirty="0" smtClean="0">
                <a:solidFill>
                  <a:srgbClr val="0033CC"/>
                </a:solidFill>
                <a:latin typeface="Trebuchet MS"/>
                <a:cs typeface="Trebuchet MS"/>
              </a:rPr>
              <a:t> </a:t>
            </a:r>
            <a:r>
              <a:rPr lang="tr-TR" sz="3200" b="1" dirty="0" smtClean="0">
                <a:solidFill>
                  <a:srgbClr val="0033CC"/>
                </a:solidFill>
                <a:latin typeface="Trebuchet MS"/>
                <a:cs typeface="Trebuchet MS"/>
              </a:rPr>
              <a:t>KURULLARLA </a:t>
            </a:r>
            <a:r>
              <a:rPr lang="tr-TR" sz="3200" dirty="0" smtClean="0">
                <a:solidFill>
                  <a:srgbClr val="C00000"/>
                </a:solidFill>
                <a:latin typeface="Trebuchet MS"/>
                <a:cs typeface="Trebuchet MS"/>
              </a:rPr>
              <a:t>İŞBİRLİ</a:t>
            </a:r>
            <a:r>
              <a:rPr lang="tr-TR" sz="3200" spc="-10" dirty="0" smtClean="0">
                <a:solidFill>
                  <a:srgbClr val="C00000"/>
                </a:solidFill>
                <a:latin typeface="Trebuchet MS"/>
                <a:cs typeface="Trebuchet MS"/>
              </a:rPr>
              <a:t>Ğ</a:t>
            </a:r>
            <a:r>
              <a:rPr lang="tr-TR" sz="3200" dirty="0" smtClean="0">
                <a:solidFill>
                  <a:srgbClr val="C00000"/>
                </a:solidFill>
                <a:latin typeface="Trebuchet MS"/>
                <a:cs typeface="Trebuchet MS"/>
              </a:rPr>
              <a:t>İ</a:t>
            </a:r>
            <a:r>
              <a:rPr lang="tr-TR" sz="3200" spc="30" dirty="0" smtClean="0">
                <a:solidFill>
                  <a:srgbClr val="C00000"/>
                </a:solidFill>
                <a:latin typeface="Trebuchet MS"/>
                <a:cs typeface="Trebuchet MS"/>
              </a:rPr>
              <a:t> </a:t>
            </a:r>
            <a:r>
              <a:rPr lang="tr-TR" sz="3200" dirty="0" smtClean="0">
                <a:solidFill>
                  <a:srgbClr val="C00000"/>
                </a:solidFill>
                <a:latin typeface="Trebuchet MS"/>
                <a:cs typeface="Trebuchet MS"/>
              </a:rPr>
              <a:t>YAPARLA</a:t>
            </a:r>
            <a:r>
              <a:rPr lang="tr-TR" sz="3200" spc="-320" dirty="0" smtClean="0">
                <a:solidFill>
                  <a:srgbClr val="C00000"/>
                </a:solidFill>
                <a:latin typeface="Trebuchet MS"/>
                <a:cs typeface="Trebuchet MS"/>
              </a:rPr>
              <a:t>R</a:t>
            </a:r>
            <a:r>
              <a:rPr lang="tr-TR" sz="3200" dirty="0" smtClean="0">
                <a:solidFill>
                  <a:srgbClr val="C00000"/>
                </a:solidFill>
                <a:latin typeface="Trebuchet MS"/>
                <a:cs typeface="Trebuchet MS"/>
              </a:rPr>
              <a:t>.</a:t>
            </a:r>
            <a:endParaRPr lang="tr-TR" sz="3200" dirty="0">
              <a:latin typeface="Trebuchet MS"/>
              <a:cs typeface="Trebuchet MS"/>
            </a:endParaRPr>
          </a:p>
        </p:txBody>
      </p:sp>
      <p:sp>
        <p:nvSpPr>
          <p:cNvPr id="8" name="object 3"/>
          <p:cNvSpPr/>
          <p:nvPr/>
        </p:nvSpPr>
        <p:spPr>
          <a:xfrm>
            <a:off x="0" y="2285992"/>
            <a:ext cx="1643126" cy="1605788"/>
          </a:xfrm>
          <a:prstGeom prst="rect">
            <a:avLst/>
          </a:prstGeom>
          <a:blipFill>
            <a:blip r:embed="rId2" cstate="print"/>
            <a:stretch>
              <a:fillRect/>
            </a:stretch>
          </a:blipFill>
        </p:spPr>
        <p:txBody>
          <a:bodyPr wrap="square" lIns="0" tIns="0" rIns="0" bIns="0" rtlCol="0"/>
          <a:lstStyle/>
          <a:p>
            <a:endParaRPr/>
          </a:p>
        </p:txBody>
      </p:sp>
      <p:sp>
        <p:nvSpPr>
          <p:cNvPr id="11" name="object 4"/>
          <p:cNvSpPr/>
          <p:nvPr/>
        </p:nvSpPr>
        <p:spPr>
          <a:xfrm>
            <a:off x="0" y="4500499"/>
            <a:ext cx="2357501" cy="2357501"/>
          </a:xfrm>
          <a:prstGeom prst="rect">
            <a:avLst/>
          </a:prstGeom>
          <a:blipFill>
            <a:blip r:embed="rId3" cstate="print"/>
            <a:stretch>
              <a:fillRect/>
            </a:stretch>
          </a:blipFill>
        </p:spPr>
        <p:txBody>
          <a:bodyPr wrap="square" lIns="0" tIns="0" rIns="0" bIns="0" rtlCol="0"/>
          <a:lstStyle/>
          <a:p>
            <a:endParaRPr/>
          </a:p>
        </p:txBody>
      </p:sp>
      <p:pic>
        <p:nvPicPr>
          <p:cNvPr id="9"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0"/>
            <a:ext cx="4824536" cy="954107"/>
          </a:xfrm>
          <a:prstGeom prst="rect">
            <a:avLst/>
          </a:prstGeom>
          <a:noFill/>
        </p:spPr>
        <p:txBody>
          <a:bodyPr wrap="square" rtlCol="0">
            <a:spAutoFit/>
          </a:bodyPr>
          <a:lstStyle/>
          <a:p>
            <a:r>
              <a:rPr lang="tr-TR" sz="2800" b="1" spc="-5" dirty="0" smtClean="0">
                <a:solidFill>
                  <a:srgbClr val="0000FF"/>
                </a:solidFill>
              </a:rPr>
              <a:t>Ç</a:t>
            </a:r>
            <a:r>
              <a:rPr lang="tr-TR" sz="2800" b="1" dirty="0" smtClean="0">
                <a:solidFill>
                  <a:srgbClr val="0000FF"/>
                </a:solidFill>
              </a:rPr>
              <a:t>A</a:t>
            </a:r>
            <a:r>
              <a:rPr lang="tr-TR" sz="2800" b="1" spc="-5" dirty="0" smtClean="0">
                <a:solidFill>
                  <a:srgbClr val="0000FF"/>
                </a:solidFill>
              </a:rPr>
              <a:t>LIŞ</a:t>
            </a:r>
            <a:r>
              <a:rPr lang="tr-TR" sz="2800" b="1" dirty="0" smtClean="0">
                <a:solidFill>
                  <a:srgbClr val="0000FF"/>
                </a:solidFill>
              </a:rPr>
              <a:t>A</a:t>
            </a:r>
            <a:r>
              <a:rPr lang="tr-TR" sz="2800" b="1" spc="-5" dirty="0" smtClean="0">
                <a:solidFill>
                  <a:srgbClr val="0000FF"/>
                </a:solidFill>
              </a:rPr>
              <a:t>N</a:t>
            </a:r>
            <a:r>
              <a:rPr lang="tr-TR" sz="2800" b="1" dirty="0" smtClean="0">
                <a:solidFill>
                  <a:srgbClr val="0000FF"/>
                </a:solidFill>
              </a:rPr>
              <a:t>L</a:t>
            </a:r>
            <a:r>
              <a:rPr lang="tr-TR" sz="2800" b="1" spc="-5" dirty="0" smtClean="0">
                <a:solidFill>
                  <a:srgbClr val="0000FF"/>
                </a:solidFill>
              </a:rPr>
              <a:t>ARIN</a:t>
            </a:r>
            <a:r>
              <a:rPr lang="tr-TR" sz="2800" b="1" spc="-30" dirty="0" smtClean="0">
                <a:solidFill>
                  <a:srgbClr val="0000FF"/>
                </a:solidFill>
              </a:rPr>
              <a:t> </a:t>
            </a:r>
            <a:r>
              <a:rPr lang="tr-TR" sz="2800" b="1" spc="-5" dirty="0" smtClean="0">
                <a:solidFill>
                  <a:srgbClr val="0000FF"/>
                </a:solidFill>
              </a:rPr>
              <a:t>YÜKÜ</a:t>
            </a:r>
            <a:r>
              <a:rPr lang="tr-TR" sz="2800" b="1" dirty="0" smtClean="0">
                <a:solidFill>
                  <a:srgbClr val="0000FF"/>
                </a:solidFill>
              </a:rPr>
              <a:t>M</a:t>
            </a:r>
            <a:r>
              <a:rPr lang="tr-TR" sz="2800" b="1" spc="-5" dirty="0" smtClean="0">
                <a:solidFill>
                  <a:srgbClr val="0000FF"/>
                </a:solidFill>
              </a:rPr>
              <a:t>LÜLÜĞÜ</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object 2"/>
          <p:cNvSpPr txBox="1"/>
          <p:nvPr/>
        </p:nvSpPr>
        <p:spPr>
          <a:xfrm>
            <a:off x="3929059" y="1285860"/>
            <a:ext cx="5214942" cy="5539978"/>
          </a:xfrm>
          <a:prstGeom prst="rect">
            <a:avLst/>
          </a:prstGeom>
        </p:spPr>
        <p:style>
          <a:lnRef idx="0">
            <a:schemeClr val="accent4"/>
          </a:lnRef>
          <a:fillRef idx="3">
            <a:schemeClr val="accent4"/>
          </a:fillRef>
          <a:effectRef idx="3">
            <a:schemeClr val="accent4"/>
          </a:effectRef>
          <a:fontRef idx="minor">
            <a:schemeClr val="lt1"/>
          </a:fontRef>
        </p:style>
        <p:txBody>
          <a:bodyPr vert="horz" wrap="square" lIns="0" tIns="0" rIns="0" bIns="0" rtlCol="0">
            <a:spAutoFit/>
          </a:bodyPr>
          <a:lstStyle/>
          <a:p>
            <a:pPr marL="12700" marR="5080">
              <a:lnSpc>
                <a:spcPct val="150000"/>
              </a:lnSpc>
            </a:pPr>
            <a:r>
              <a:rPr lang="tr-TR" sz="3000" spc="-80" dirty="0" smtClean="0">
                <a:latin typeface="Trebuchet MS"/>
                <a:cs typeface="Trebuchet MS"/>
              </a:rPr>
              <a:t>K</a:t>
            </a:r>
            <a:r>
              <a:rPr lang="tr-TR" sz="3000" dirty="0" smtClean="0">
                <a:latin typeface="Trebuchet MS"/>
                <a:cs typeface="Trebuchet MS"/>
              </a:rPr>
              <a:t>URUL</a:t>
            </a:r>
            <a:r>
              <a:rPr lang="tr-TR" sz="3000" spc="-10" dirty="0" smtClean="0">
                <a:latin typeface="Trebuchet MS"/>
                <a:cs typeface="Trebuchet MS"/>
              </a:rPr>
              <a:t>L</a:t>
            </a:r>
            <a:r>
              <a:rPr lang="tr-TR" sz="3000" dirty="0" smtClean="0">
                <a:latin typeface="Trebuchet MS"/>
                <a:cs typeface="Trebuchet MS"/>
              </a:rPr>
              <a:t>AR</a:t>
            </a:r>
            <a:r>
              <a:rPr lang="tr-TR" sz="3000" spc="30" dirty="0" smtClean="0">
                <a:latin typeface="Trebuchet MS"/>
                <a:cs typeface="Trebuchet MS"/>
              </a:rPr>
              <a:t> </a:t>
            </a:r>
            <a:r>
              <a:rPr lang="tr-TR" sz="3000" dirty="0" smtClean="0">
                <a:latin typeface="Trebuchet MS"/>
                <a:cs typeface="Trebuchet MS"/>
              </a:rPr>
              <a:t>TARAFI</a:t>
            </a:r>
            <a:r>
              <a:rPr lang="tr-TR" sz="3000" spc="-10" dirty="0" smtClean="0">
                <a:latin typeface="Trebuchet MS"/>
                <a:cs typeface="Trebuchet MS"/>
              </a:rPr>
              <a:t>N</a:t>
            </a:r>
            <a:r>
              <a:rPr lang="tr-TR" sz="3000" dirty="0" smtClean="0">
                <a:latin typeface="Trebuchet MS"/>
                <a:cs typeface="Trebuchet MS"/>
              </a:rPr>
              <a:t>D</a:t>
            </a:r>
            <a:r>
              <a:rPr lang="tr-TR" sz="3000" spc="-10" dirty="0" smtClean="0">
                <a:latin typeface="Trebuchet MS"/>
                <a:cs typeface="Trebuchet MS"/>
              </a:rPr>
              <a:t>A</a:t>
            </a:r>
            <a:r>
              <a:rPr lang="tr-TR" sz="3000" dirty="0" smtClean="0">
                <a:latin typeface="Trebuchet MS"/>
                <a:cs typeface="Trebuchet MS"/>
              </a:rPr>
              <a:t>N</a:t>
            </a:r>
            <a:r>
              <a:rPr lang="tr-TR" sz="3000" spc="25" dirty="0" smtClean="0">
                <a:latin typeface="Trebuchet MS"/>
                <a:cs typeface="Trebuchet MS"/>
              </a:rPr>
              <a:t> </a:t>
            </a:r>
            <a:r>
              <a:rPr lang="tr-TR" sz="3000" dirty="0" smtClean="0">
                <a:latin typeface="Trebuchet MS"/>
                <a:cs typeface="Trebuchet MS"/>
              </a:rPr>
              <a:t>ALIN</a:t>
            </a:r>
            <a:r>
              <a:rPr lang="tr-TR" sz="3000" spc="-10" dirty="0" smtClean="0">
                <a:latin typeface="Trebuchet MS"/>
                <a:cs typeface="Trebuchet MS"/>
              </a:rPr>
              <a:t>A</a:t>
            </a:r>
            <a:r>
              <a:rPr lang="tr-TR" sz="3000" dirty="0" smtClean="0">
                <a:latin typeface="Trebuchet MS"/>
                <a:cs typeface="Trebuchet MS"/>
              </a:rPr>
              <a:t>N </a:t>
            </a:r>
            <a:r>
              <a:rPr lang="tr-TR" sz="3000" spc="-5" dirty="0" smtClean="0">
                <a:latin typeface="Trebuchet MS"/>
                <a:cs typeface="Trebuchet MS"/>
              </a:rPr>
              <a:t>KARA</a:t>
            </a:r>
            <a:r>
              <a:rPr lang="tr-TR" sz="3000" spc="5" dirty="0" smtClean="0">
                <a:latin typeface="Trebuchet MS"/>
                <a:cs typeface="Trebuchet MS"/>
              </a:rPr>
              <a:t>R</a:t>
            </a:r>
            <a:r>
              <a:rPr lang="tr-TR" sz="3000" dirty="0" smtClean="0">
                <a:latin typeface="Trebuchet MS"/>
                <a:cs typeface="Trebuchet MS"/>
              </a:rPr>
              <a:t>LAR</a:t>
            </a:r>
            <a:r>
              <a:rPr lang="tr-TR" sz="3000" spc="20" dirty="0" smtClean="0">
                <a:latin typeface="Trebuchet MS"/>
                <a:cs typeface="Trebuchet MS"/>
              </a:rPr>
              <a:t> </a:t>
            </a:r>
            <a:r>
              <a:rPr lang="tr-TR" sz="3000" dirty="0" smtClean="0">
                <a:latin typeface="Trebuchet MS"/>
                <a:cs typeface="Trebuchet MS"/>
              </a:rPr>
              <a:t>VEYA</a:t>
            </a:r>
            <a:r>
              <a:rPr lang="tr-TR" sz="3000" spc="5" dirty="0" smtClean="0">
                <a:latin typeface="Trebuchet MS"/>
                <a:cs typeface="Trebuchet MS"/>
              </a:rPr>
              <a:t> </a:t>
            </a:r>
            <a:r>
              <a:rPr lang="tr-TR" sz="3000" spc="-5" dirty="0" smtClean="0">
                <a:latin typeface="Trebuchet MS"/>
                <a:cs typeface="Trebuchet MS"/>
              </a:rPr>
              <a:t>UYGULAMA</a:t>
            </a:r>
            <a:r>
              <a:rPr lang="tr-TR" sz="3000" spc="-10" dirty="0" smtClean="0">
                <a:latin typeface="Trebuchet MS"/>
                <a:cs typeface="Trebuchet MS"/>
              </a:rPr>
              <a:t>D</a:t>
            </a:r>
            <a:r>
              <a:rPr lang="tr-TR" sz="3000" dirty="0" smtClean="0">
                <a:latin typeface="Trebuchet MS"/>
                <a:cs typeface="Trebuchet MS"/>
              </a:rPr>
              <a:t>A KARŞILAŞTIKLARI</a:t>
            </a:r>
            <a:r>
              <a:rPr lang="tr-TR" sz="3000" spc="50" dirty="0" smtClean="0">
                <a:latin typeface="Trebuchet MS"/>
                <a:cs typeface="Trebuchet MS"/>
              </a:rPr>
              <a:t> </a:t>
            </a:r>
            <a:r>
              <a:rPr lang="tr-TR" sz="3000" dirty="0" smtClean="0">
                <a:latin typeface="Trebuchet MS"/>
                <a:cs typeface="Trebuchet MS"/>
              </a:rPr>
              <a:t>G</a:t>
            </a:r>
            <a:r>
              <a:rPr lang="tr-TR" sz="3000" spc="-10" dirty="0" smtClean="0">
                <a:latin typeface="Trebuchet MS"/>
                <a:cs typeface="Trebuchet MS"/>
              </a:rPr>
              <a:t>Ü</a:t>
            </a:r>
            <a:r>
              <a:rPr lang="tr-TR" sz="3000" dirty="0" smtClean="0">
                <a:latin typeface="Trebuchet MS"/>
                <a:cs typeface="Trebuchet MS"/>
              </a:rPr>
              <a:t>ÇLÜKLER HAKKINDA</a:t>
            </a:r>
            <a:r>
              <a:rPr lang="tr-TR" sz="3000" spc="15" dirty="0" smtClean="0">
                <a:latin typeface="Trebuchet MS"/>
                <a:cs typeface="Trebuchet MS"/>
              </a:rPr>
              <a:t> </a:t>
            </a:r>
            <a:r>
              <a:rPr lang="tr-TR" sz="3000" b="1" dirty="0" smtClean="0">
                <a:solidFill>
                  <a:srgbClr val="0033CC"/>
                </a:solidFill>
                <a:latin typeface="Trebuchet MS"/>
                <a:cs typeface="Trebuchet MS"/>
              </a:rPr>
              <a:t>ÇALIŞANLAR</a:t>
            </a:r>
            <a:r>
              <a:rPr lang="tr-TR" sz="3000" b="1" spc="-15" dirty="0" smtClean="0">
                <a:solidFill>
                  <a:srgbClr val="0033CC"/>
                </a:solidFill>
                <a:latin typeface="Trebuchet MS"/>
                <a:cs typeface="Trebuchet MS"/>
              </a:rPr>
              <a:t> </a:t>
            </a:r>
            <a:r>
              <a:rPr lang="tr-TR" sz="3000" b="1" dirty="0" smtClean="0">
                <a:solidFill>
                  <a:srgbClr val="0033CC"/>
                </a:solidFill>
                <a:latin typeface="Trebuchet MS"/>
                <a:cs typeface="Trebuchet MS"/>
              </a:rPr>
              <a:t>ÇALIŞAN </a:t>
            </a:r>
            <a:r>
              <a:rPr lang="tr-TR" sz="3000" b="1" spc="-5" dirty="0" smtClean="0">
                <a:solidFill>
                  <a:srgbClr val="0033CC"/>
                </a:solidFill>
                <a:latin typeface="Trebuchet MS"/>
                <a:cs typeface="Trebuchet MS"/>
              </a:rPr>
              <a:t>TEMSİLCİLER</a:t>
            </a:r>
            <a:r>
              <a:rPr lang="tr-TR" sz="3000" b="1" dirty="0" smtClean="0">
                <a:solidFill>
                  <a:srgbClr val="0033CC"/>
                </a:solidFill>
                <a:latin typeface="Trebuchet MS"/>
                <a:cs typeface="Trebuchet MS"/>
              </a:rPr>
              <a:t>İ</a:t>
            </a:r>
            <a:r>
              <a:rPr lang="tr-TR" sz="3000" b="1" spc="10" dirty="0" smtClean="0">
                <a:solidFill>
                  <a:srgbClr val="0033CC"/>
                </a:solidFill>
                <a:latin typeface="Trebuchet MS"/>
                <a:cs typeface="Trebuchet MS"/>
              </a:rPr>
              <a:t> </a:t>
            </a:r>
            <a:r>
              <a:rPr lang="tr-TR" sz="3000" dirty="0" smtClean="0">
                <a:latin typeface="Trebuchet MS"/>
                <a:cs typeface="Trebuchet MS"/>
              </a:rPr>
              <a:t>ARACILIĞI</a:t>
            </a:r>
            <a:r>
              <a:rPr lang="tr-TR" sz="3000" spc="25" dirty="0" smtClean="0">
                <a:latin typeface="Trebuchet MS"/>
                <a:cs typeface="Trebuchet MS"/>
              </a:rPr>
              <a:t> </a:t>
            </a:r>
            <a:r>
              <a:rPr lang="tr-TR" sz="3000" dirty="0" smtClean="0">
                <a:latin typeface="Trebuchet MS"/>
                <a:cs typeface="Trebuchet MS"/>
              </a:rPr>
              <a:t>İLE </a:t>
            </a:r>
            <a:r>
              <a:rPr lang="tr-TR" sz="3000" b="1" spc="-5" dirty="0" smtClean="0">
                <a:solidFill>
                  <a:srgbClr val="C00000"/>
                </a:solidFill>
                <a:latin typeface="Trebuchet MS"/>
                <a:cs typeface="Trebuchet MS"/>
              </a:rPr>
              <a:t>KURULA</a:t>
            </a:r>
            <a:r>
              <a:rPr lang="tr-TR" sz="3000" b="1" spc="-20" dirty="0" smtClean="0">
                <a:solidFill>
                  <a:srgbClr val="C00000"/>
                </a:solidFill>
                <a:latin typeface="Trebuchet MS"/>
                <a:cs typeface="Trebuchet MS"/>
              </a:rPr>
              <a:t> </a:t>
            </a:r>
            <a:r>
              <a:rPr lang="tr-TR" sz="3000" b="1" dirty="0" smtClean="0">
                <a:solidFill>
                  <a:srgbClr val="C00000"/>
                </a:solidFill>
                <a:latin typeface="Trebuchet MS"/>
                <a:cs typeface="Trebuchet MS"/>
              </a:rPr>
              <a:t>BİLGİ</a:t>
            </a:r>
            <a:r>
              <a:rPr lang="tr-TR" sz="3000" b="1" spc="-10" dirty="0" smtClean="0">
                <a:solidFill>
                  <a:srgbClr val="C00000"/>
                </a:solidFill>
                <a:latin typeface="Trebuchet MS"/>
                <a:cs typeface="Trebuchet MS"/>
              </a:rPr>
              <a:t> V</a:t>
            </a:r>
            <a:r>
              <a:rPr lang="tr-TR" sz="3000" b="1" dirty="0" smtClean="0">
                <a:solidFill>
                  <a:srgbClr val="C00000"/>
                </a:solidFill>
                <a:latin typeface="Trebuchet MS"/>
                <a:cs typeface="Trebuchet MS"/>
              </a:rPr>
              <a:t>ERİRLE</a:t>
            </a:r>
            <a:r>
              <a:rPr lang="tr-TR" sz="3000" b="1" spc="-305" dirty="0" smtClean="0">
                <a:solidFill>
                  <a:srgbClr val="C00000"/>
                </a:solidFill>
                <a:latin typeface="Trebuchet MS"/>
                <a:cs typeface="Trebuchet MS"/>
              </a:rPr>
              <a:t>R</a:t>
            </a:r>
            <a:r>
              <a:rPr lang="tr-TR" sz="3000" b="1" dirty="0" smtClean="0">
                <a:solidFill>
                  <a:srgbClr val="C00000"/>
                </a:solidFill>
                <a:latin typeface="Trebuchet MS"/>
                <a:cs typeface="Trebuchet MS"/>
              </a:rPr>
              <a:t>.</a:t>
            </a:r>
            <a:endParaRPr lang="tr-TR" sz="3000" dirty="0">
              <a:latin typeface="Trebuchet MS"/>
              <a:cs typeface="Trebuchet MS"/>
            </a:endParaRPr>
          </a:p>
        </p:txBody>
      </p:sp>
      <p:sp>
        <p:nvSpPr>
          <p:cNvPr id="10" name="object 3"/>
          <p:cNvSpPr/>
          <p:nvPr/>
        </p:nvSpPr>
        <p:spPr>
          <a:xfrm>
            <a:off x="0" y="4000500"/>
            <a:ext cx="3810000" cy="2857500"/>
          </a:xfrm>
          <a:prstGeom prst="rect">
            <a:avLst/>
          </a:prstGeom>
          <a:blipFill>
            <a:blip r:embed="rId2" cstate="print"/>
            <a:stretch>
              <a:fillRect/>
            </a:stretch>
          </a:blipFill>
        </p:spPr>
        <p:txBody>
          <a:bodyPr wrap="square" lIns="0" tIns="0" rIns="0" bIns="0" rtlCol="0"/>
          <a:lstStyle/>
          <a:p>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71604" y="0"/>
            <a:ext cx="7362084" cy="1142984"/>
          </a:xfrm>
        </p:spPr>
        <p:txBody>
          <a:bodyPr>
            <a:noAutofit/>
          </a:bodyPr>
          <a:lstStyle/>
          <a:p>
            <a:pPr algn="ctr"/>
            <a:r>
              <a:rPr lang="tr-TR" sz="4400" dirty="0" smtClean="0"/>
              <a:t>2014/16 genelge son paragraf</a:t>
            </a:r>
            <a:endParaRPr lang="tr-TR" sz="4400" dirty="0"/>
          </a:p>
        </p:txBody>
      </p:sp>
      <p:sp>
        <p:nvSpPr>
          <p:cNvPr id="3" name="İçerik Yer Tutucusu 2"/>
          <p:cNvSpPr>
            <a:spLocks noGrp="1"/>
          </p:cNvSpPr>
          <p:nvPr>
            <p:ph idx="1"/>
          </p:nvPr>
        </p:nvSpPr>
        <p:spPr>
          <a:xfrm>
            <a:off x="0" y="1447800"/>
            <a:ext cx="9144000" cy="5410200"/>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tr-TR" b="1" u="sng" dirty="0">
                <a:solidFill>
                  <a:schemeClr val="accent6">
                    <a:lumMod val="50000"/>
                  </a:schemeClr>
                </a:solidFill>
              </a:rPr>
              <a:t>Bu çerçevede; kanun maddeleri ile bağlı mevzuat hükümlerine göre işlemlerin tesis edilmesi, kamu kaynaklarının etkin ve verimli kullanılması, çalışan ve öğrencilerimizin sağlık ve güvenliği için yapılması gerekenlerin ertelenmeden yapılması, herhangi bir cezai müeyyide ile </a:t>
            </a:r>
            <a:r>
              <a:rPr lang="tr-TR" b="1" u="sng" dirty="0" smtClean="0">
                <a:solidFill>
                  <a:schemeClr val="accent6">
                    <a:lumMod val="50000"/>
                  </a:schemeClr>
                </a:solidFill>
              </a:rPr>
              <a:t>karşılaşılmasına </a:t>
            </a:r>
            <a:r>
              <a:rPr lang="tr-TR" b="1" u="sng" dirty="0">
                <a:solidFill>
                  <a:schemeClr val="accent6">
                    <a:lumMod val="50000"/>
                  </a:schemeClr>
                </a:solidFill>
              </a:rPr>
              <a:t>mahal verilmemesi için gerekli hassasiyetin gösterilmesi hususunda gereğini rica ederim</a:t>
            </a:r>
            <a:r>
              <a:rPr lang="tr-TR" dirty="0">
                <a:solidFill>
                  <a:schemeClr val="accent6">
                    <a:lumMod val="50000"/>
                  </a:schemeClr>
                </a:solidFill>
              </a:rPr>
              <a:t>.</a:t>
            </a:r>
          </a:p>
          <a:p>
            <a:pPr marL="0" indent="0">
              <a:buNone/>
            </a:pPr>
            <a:r>
              <a:rPr lang="tr-TR" dirty="0" smtClean="0">
                <a:solidFill>
                  <a:schemeClr val="accent6">
                    <a:lumMod val="50000"/>
                  </a:schemeClr>
                </a:solidFill>
              </a:rPr>
              <a:t>				      </a:t>
            </a:r>
            <a:r>
              <a:rPr lang="tr-TR" b="1" dirty="0" smtClean="0">
                <a:solidFill>
                  <a:schemeClr val="accent6">
                    <a:lumMod val="50000"/>
                  </a:schemeClr>
                </a:solidFill>
              </a:rPr>
              <a:t>Nabi </a:t>
            </a:r>
            <a:r>
              <a:rPr lang="tr-TR" b="1" dirty="0">
                <a:solidFill>
                  <a:schemeClr val="accent6">
                    <a:lumMod val="50000"/>
                  </a:schemeClr>
                </a:solidFill>
              </a:rPr>
              <a:t>AVCI </a:t>
            </a:r>
            <a:endParaRPr lang="tr-TR" b="1" dirty="0" smtClean="0">
              <a:solidFill>
                <a:schemeClr val="accent6">
                  <a:lumMod val="50000"/>
                </a:schemeClr>
              </a:solidFill>
            </a:endParaRPr>
          </a:p>
          <a:p>
            <a:pPr marL="0" indent="0">
              <a:buNone/>
            </a:pPr>
            <a:r>
              <a:rPr lang="tr-TR" b="1" dirty="0">
                <a:solidFill>
                  <a:schemeClr val="accent6">
                    <a:lumMod val="50000"/>
                  </a:schemeClr>
                </a:solidFill>
              </a:rPr>
              <a:t>	</a:t>
            </a:r>
            <a:r>
              <a:rPr lang="tr-TR" b="1" dirty="0" smtClean="0">
                <a:solidFill>
                  <a:schemeClr val="accent6">
                    <a:lumMod val="50000"/>
                  </a:schemeClr>
                </a:solidFill>
              </a:rPr>
              <a:t>			Milli </a:t>
            </a:r>
            <a:r>
              <a:rPr lang="tr-TR" b="1" dirty="0">
                <a:solidFill>
                  <a:schemeClr val="accent6">
                    <a:lumMod val="50000"/>
                  </a:schemeClr>
                </a:solidFill>
              </a:rPr>
              <a:t>Eğitim Bakanı</a:t>
            </a:r>
          </a:p>
          <a:p>
            <a:endParaRPr lang="tr-TR" dirty="0"/>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extLst>
      <p:ext uri="{BB962C8B-B14F-4D97-AF65-F5344CB8AC3E}">
        <p14:creationId xmlns="" xmlns:p14="http://schemas.microsoft.com/office/powerpoint/2010/main" val="3368139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0"/>
            <a:ext cx="7458032" cy="1417638"/>
          </a:xfrm>
        </p:spPr>
        <p:txBody>
          <a:bodyPr>
            <a:normAutofit/>
          </a:bodyPr>
          <a:lstStyle/>
          <a:p>
            <a:r>
              <a:rPr lang="tr-TR" dirty="0" smtClean="0"/>
              <a:t>13/12/2015 tarih </a:t>
            </a:r>
            <a:r>
              <a:rPr lang="tr-TR" dirty="0"/>
              <a:t>12813209 </a:t>
            </a:r>
            <a:r>
              <a:rPr lang="tr-TR" dirty="0" smtClean="0"/>
              <a:t>sayılı MEB Müsteşarlık Makamı yazısı </a:t>
            </a:r>
            <a:endParaRPr lang="tr-TR" dirty="0"/>
          </a:p>
        </p:txBody>
      </p:sp>
      <p:sp>
        <p:nvSpPr>
          <p:cNvPr id="3" name="İçerik Yer Tutucusu 2"/>
          <p:cNvSpPr>
            <a:spLocks noGrp="1"/>
          </p:cNvSpPr>
          <p:nvPr>
            <p:ph idx="1"/>
          </p:nvPr>
        </p:nvSpPr>
        <p:spPr>
          <a:xfrm>
            <a:off x="0" y="1285860"/>
            <a:ext cx="9144000" cy="5572140"/>
          </a:xfrm>
        </p:spPr>
        <p:style>
          <a:lnRef idx="3">
            <a:schemeClr val="lt1"/>
          </a:lnRef>
          <a:fillRef idx="1">
            <a:schemeClr val="accent1"/>
          </a:fillRef>
          <a:effectRef idx="1">
            <a:schemeClr val="accent1"/>
          </a:effectRef>
          <a:fontRef idx="minor">
            <a:schemeClr val="lt1"/>
          </a:fontRef>
        </p:style>
        <p:txBody>
          <a:bodyPr>
            <a:noAutofit/>
          </a:bodyPr>
          <a:lstStyle/>
          <a:p>
            <a:r>
              <a:rPr lang="tr-TR" sz="2200" dirty="0" smtClean="0"/>
              <a:t>İŞ SAĞLIĞI VE GÜVENLİĞİ KONUSU MESLEKİ VE TEKNİK EĞİTİM GENEL MÜDÜRLÜĞÜ VE HAYAT BOYU ÖĞRENME GENEL MÜDÜRLÜĞÜ İLE BAĞLI OKULLARIMIZI, ÖĞRETMEN VE ÖĞRENCİLERİMİZİ YAKINDAN İLGİLENDİRMEKTEDİR. </a:t>
            </a:r>
          </a:p>
          <a:p>
            <a:r>
              <a:rPr lang="tr-TR" sz="2200" dirty="0" smtClean="0"/>
              <a:t>OKULDA VE İŞYERİNDE EĞİTİM SIRASINDA YAŞANAN KAZALAR VE YARALANMALAR SONRASINDA BAKANLIK ALEYHİNE AÇILAN TAZMİNAT DAVALARINDA GENELGEDE VE YÖNETMELİKLERDE İFADE EDİLEN TEDBİRLERİN KISMEN VEYA TAMAMEN ALINMAMIŞ OLDUĞU, İHMAL VEYA İHLAL EDİLDİĞİ TESPİT EDİLEREK BAKANLIĞIMIZA YÜKSEK MİKTARDA MADDİ VE MANEVİ PARA CEZASI ÖDENMESİNE HÜKMEDİLMEKTE, İŞ KAZASI NETİCESİNDE YARARLANAN ÖĞRENCİNİN EĞİTİMİ AKSAMAKTA VE/YA SONA ERMEKTEDİR. </a:t>
            </a:r>
            <a:r>
              <a:rPr lang="tr-TR" sz="2200" b="1" u="sng" dirty="0" smtClean="0"/>
              <a:t>ÖDENEN TAZMİNATLAR İÇİN AÇILAN RÜCU DAVALARINDA ÖĞRETMEN VE YÖNETİCİLERİMİZ ALEYHİNE YARGI KARARLARI VERİLMEKTE</a:t>
            </a:r>
            <a:r>
              <a:rPr lang="tr-TR" sz="2200" dirty="0" smtClean="0"/>
              <a:t>, BİNLERCE LİRA TAZMİNAT ÖDEMESİYLE KARŞILAŞMAKTADIRLAR.</a:t>
            </a:r>
            <a:endParaRPr lang="tr-TR" sz="2200" dirty="0"/>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24"/>
            <a:ext cx="1368152" cy="1368152"/>
          </a:xfrm>
          <a:prstGeom prst="rect">
            <a:avLst/>
          </a:prstGeom>
          <a:noFill/>
        </p:spPr>
      </p:pic>
    </p:spTree>
    <p:extLst>
      <p:ext uri="{BB962C8B-B14F-4D97-AF65-F5344CB8AC3E}">
        <p14:creationId xmlns="" xmlns:p14="http://schemas.microsoft.com/office/powerpoint/2010/main" val="4073228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417638"/>
          </a:xfrm>
        </p:spPr>
        <p:txBody>
          <a:bodyPr>
            <a:normAutofit/>
          </a:bodyPr>
          <a:lstStyle/>
          <a:p>
            <a:r>
              <a:rPr lang="tr-TR" dirty="0" smtClean="0"/>
              <a:t>13/12/2015 tarih 12813209 sayılı MEB Müsteşarlık Makamı yazısı </a:t>
            </a:r>
            <a:endParaRPr lang="tr-TR" dirty="0"/>
          </a:p>
        </p:txBody>
      </p:sp>
      <p:sp>
        <p:nvSpPr>
          <p:cNvPr id="3" name="İçerik Yer Tutucusu 2"/>
          <p:cNvSpPr>
            <a:spLocks noGrp="1"/>
          </p:cNvSpPr>
          <p:nvPr>
            <p:ph idx="1"/>
          </p:nvPr>
        </p:nvSpPr>
        <p:spPr>
          <a:xfrm>
            <a:off x="0" y="1447800"/>
            <a:ext cx="9144000" cy="5410200"/>
          </a:xfrm>
        </p:spPr>
        <p:style>
          <a:lnRef idx="1">
            <a:schemeClr val="dk1"/>
          </a:lnRef>
          <a:fillRef idx="3">
            <a:schemeClr val="dk1"/>
          </a:fillRef>
          <a:effectRef idx="2">
            <a:schemeClr val="dk1"/>
          </a:effectRef>
          <a:fontRef idx="minor">
            <a:schemeClr val="lt1"/>
          </a:fontRef>
        </p:style>
        <p:txBody>
          <a:bodyPr>
            <a:normAutofit fontScale="70000" lnSpcReduction="20000"/>
          </a:bodyPr>
          <a:lstStyle/>
          <a:p>
            <a:r>
              <a:rPr lang="tr-TR" sz="3400" dirty="0" smtClean="0"/>
              <a:t>İş güvenliği ve sağlığı şartlarını taşımayan cihaz, ekipman, alet vb. demirbaşlar hurdaya sevk edilerek atölye ve laboratuarlardan ve demirbaş kayıtlarından çıkarılmalıdır.</a:t>
            </a:r>
          </a:p>
          <a:p>
            <a:r>
              <a:rPr lang="tr-TR" sz="3400" dirty="0" smtClean="0"/>
              <a:t>İş güvenliği ve sağlığı şartlarını taşımayan atölye ve laboratuarlar uygun duruma getirilmeli, aksi takdirde kapatılmalıdır.</a:t>
            </a:r>
          </a:p>
          <a:p>
            <a:r>
              <a:rPr lang="tr-TR" sz="3400" dirty="0" smtClean="0"/>
              <a:t>Verilmesi gereken eğitimler zamanında ve eksiksiz olarak verilmeli, yıllık bakım ve kontroller yapılmalıdır.</a:t>
            </a:r>
          </a:p>
          <a:p>
            <a:r>
              <a:rPr lang="tr-TR" sz="3400" b="1" u="sng" dirty="0" smtClean="0"/>
              <a:t>Uyarılara rağmen gereğini gerçekleştirmeyen birimler hakkında inceleme ve gerekirse soruşturma açılmalıdır.</a:t>
            </a:r>
          </a:p>
          <a:p>
            <a:r>
              <a:rPr lang="tr-TR" sz="3400" b="1" u="sng" dirty="0" smtClean="0"/>
              <a:t>Duraksama ve belirsizlikler olduğunda konu gereği için yazılı olarak ilgili Genel Müdürlüklere ve tarafıma bildirilmelidir.</a:t>
            </a:r>
          </a:p>
          <a:p>
            <a:r>
              <a:rPr lang="tr-TR" sz="3400" dirty="0" smtClean="0"/>
              <a:t>Okullarımızda iş sağlığı ve güvenliğini artırmak için bilgilerinizi ve gereğini rica ederim.</a:t>
            </a:r>
          </a:p>
          <a:p>
            <a:pPr marL="3657600" lvl="8" indent="0">
              <a:buNone/>
            </a:pPr>
            <a:r>
              <a:rPr lang="tr-TR" sz="2300" b="1" dirty="0" smtClean="0"/>
              <a:t>	</a:t>
            </a:r>
          </a:p>
          <a:p>
            <a:pPr marL="3657600" lvl="8" indent="0">
              <a:buNone/>
            </a:pPr>
            <a:r>
              <a:rPr lang="tr-TR" sz="2300" b="1" dirty="0" smtClean="0"/>
              <a:t>Doç. Dr. Mustafa Hilmi ÇOLAKOĞLU</a:t>
            </a:r>
            <a:endParaRPr lang="tr-TR" sz="2300" dirty="0" smtClean="0"/>
          </a:p>
          <a:p>
            <a:pPr marL="3657600" lvl="8" indent="0">
              <a:buNone/>
            </a:pPr>
            <a:r>
              <a:rPr lang="tr-TR" sz="2300" b="1" dirty="0" smtClean="0"/>
              <a:t>       Bakan a. Müsteşar Yardımcısı</a:t>
            </a:r>
            <a:endParaRPr lang="tr-TR" sz="2300" dirty="0" smtClean="0"/>
          </a:p>
          <a:p>
            <a:endParaRPr lang="tr-TR" dirty="0"/>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extLst>
      <p:ext uri="{BB962C8B-B14F-4D97-AF65-F5344CB8AC3E}">
        <p14:creationId xmlns="" xmlns:p14="http://schemas.microsoft.com/office/powerpoint/2010/main" val="3105801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274638"/>
            <a:ext cx="7458032" cy="1143000"/>
          </a:xfrm>
        </p:spPr>
        <p:txBody>
          <a:bodyPr>
            <a:normAutofit fontScale="90000"/>
          </a:bodyPr>
          <a:lstStyle/>
          <a:p>
            <a:r>
              <a:rPr lang="tr-TR" dirty="0" smtClean="0"/>
              <a:t>16.12.2015 tarih 12964517sayılı yazı  </a:t>
            </a:r>
            <a:r>
              <a:rPr lang="tr-TR" dirty="0"/>
              <a:t>Öğrenci/Çırak İSG İşlemleri</a:t>
            </a:r>
            <a:br>
              <a:rPr lang="tr-TR" dirty="0"/>
            </a:br>
            <a:endParaRPr lang="tr-TR" dirty="0"/>
          </a:p>
        </p:txBody>
      </p:sp>
      <p:sp>
        <p:nvSpPr>
          <p:cNvPr id="3" name="İçerik Yer Tutucusu 2"/>
          <p:cNvSpPr>
            <a:spLocks noGrp="1"/>
          </p:cNvSpPr>
          <p:nvPr>
            <p:ph idx="1"/>
          </p:nvPr>
        </p:nvSpPr>
        <p:spPr>
          <a:xfrm>
            <a:off x="0" y="1447800"/>
            <a:ext cx="9144000" cy="5410200"/>
          </a:xfr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r>
              <a:rPr lang="tr-TR" sz="3500" dirty="0" smtClean="0">
                <a:solidFill>
                  <a:schemeClr val="accent6">
                    <a:lumMod val="50000"/>
                  </a:schemeClr>
                </a:solidFill>
              </a:rPr>
              <a:t>MESLEKİ VE TEKNİK LİSE MÜDÜRLERİ ÖZELLİKLE ÖĞRENCİ ÇIRAK İSG İŞLEMLERİ İLE İLGİLİ YAZIYA İSTİNADEN GEREKLİ ÇALIŞMALARI YAPMALARI GEREKMEKTEDİR. </a:t>
            </a:r>
          </a:p>
          <a:p>
            <a:r>
              <a:rPr lang="tr-TR" sz="3500" dirty="0" smtClean="0">
                <a:solidFill>
                  <a:schemeClr val="accent6">
                    <a:lumMod val="50000"/>
                  </a:schemeClr>
                </a:solidFill>
              </a:rPr>
              <a:t>ATÖLYE VE LABORATUARDA İŞ GÜVENLİĞİ AÇISINDAN UYGUN OLMAYAN ALET, EDAVAT VE MAKİNELERİN TESPİTİ HER OKULDA MESLEK ÖĞRETMENLERİ VE İŞ GÜVENLİĞİ UZMANI TARAFINDAN OLUŞAN BİR EKİP TARAFINDAN TESPİT EDİLECEK VE İŞ GÜVENLİĞİNE UYGUN HALE  GETİRİLECEKTİR.EĞER ATÖLYE VE LABORATUAR İŞ GÜVENLİĞİNE UYGUN HALE GETİRİLEMİYORSA OKUL MÜDÜRÜNE KAPATMA ÖNERİSİNDE BULUNACAKTIR.  </a:t>
            </a:r>
          </a:p>
          <a:p>
            <a:endParaRPr lang="tr-TR" dirty="0">
              <a:solidFill>
                <a:srgbClr val="FF0000"/>
              </a:solidFill>
            </a:endParaRPr>
          </a:p>
        </p:txBody>
      </p:sp>
      <p:pic>
        <p:nvPicPr>
          <p:cNvPr id="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extLst>
      <p:ext uri="{BB962C8B-B14F-4D97-AF65-F5344CB8AC3E}">
        <p14:creationId xmlns="" xmlns:p14="http://schemas.microsoft.com/office/powerpoint/2010/main" val="34040864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
        <p:nvSpPr>
          <p:cNvPr id="16" name="15 Dikdörtgen"/>
          <p:cNvSpPr/>
          <p:nvPr/>
        </p:nvSpPr>
        <p:spPr>
          <a:xfrm>
            <a:off x="4430775" y="3244334"/>
            <a:ext cx="184731" cy="369332"/>
          </a:xfrm>
          <a:prstGeom prst="rect">
            <a:avLst/>
          </a:prstGeom>
        </p:spPr>
        <p:txBody>
          <a:bodyPr wrap="none">
            <a:spAutoFit/>
          </a:bodyPr>
          <a:lstStyle/>
          <a:p>
            <a:endParaRPr lang="tr-TR" dirty="0"/>
          </a:p>
        </p:txBody>
      </p:sp>
      <p:sp>
        <p:nvSpPr>
          <p:cNvPr id="6" name="5 Dikdörtgen"/>
          <p:cNvSpPr/>
          <p:nvPr/>
        </p:nvSpPr>
        <p:spPr>
          <a:xfrm>
            <a:off x="0" y="1857364"/>
            <a:ext cx="9144000" cy="501675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000" b="1" dirty="0" smtClean="0"/>
              <a:t>OKUL DIŞINDA MESLEKİ EĞİTİM VE STAJ ÇALIŞMALARI YAPAN ÖĞRENCİLER İÇİN : İŞLETMELERDE MESLEKİ EĞİTİM, PRATİK EĞİTİM, VE STAJ ÇALIŞMALARINA BAŞLAMADAN ÖNCE 11. SINIFIN 2. YARISINDA DERS İÇERİSİNDE MESLEĞİN GETİRDİĞİ RİSKLERİ DİKKATE ALARAK EN AZ 8 SAAT OLMAK ÜZERE ÇIRAKLAR VE ÖĞRENCİLERE OKUL ATELYE ORTAMINDA İŞLETMELERDE KARŞILAŞABİLECEKLERİ MUHTEMEL İSG KONULARI HAKKINDA ALAN/BÖLÜM YADA ATÖLYE LABORATUAR ŞEFİ  VEYA İŞ GÜVENLİĞİ UZMANI TARAFINDAN BİLGİLENDİRME EĞİTİMLERİNİN YAPILMASI EĞİTİMLERİN İLGİ (F) YÖNETMELİK ESASLARI DOĞRULTUSUNDA YAPILMASI ÖĞRENCİ/ÇIRAK İSG EĞİTİMİNİN BELGELENDİRMESİ (EK-1) VE İŞ GÜVENLİĞİ TALİMATI VE TUTANAĞI (EK2)’ NİN HAZIRLANMASI TUTANAĞA ATÖLYE LABORATUAR ÖĞRETMENİN ÇIRAK ÖĞRENCİNİN ÖĞRENCİ VELİSİN VE OKUL MÜDÜRÜNÜN İMZASININ ALINMASI VE BELGELERİN MESLEKİ EĞİTİM STAJ DOSYASINA EKLENMESİ GEREKMEKTEDİR.</a:t>
            </a:r>
            <a:endParaRPr lang="tr-TR" sz="2000" b="1" dirty="0"/>
          </a:p>
        </p:txBody>
      </p:sp>
      <p:sp>
        <p:nvSpPr>
          <p:cNvPr id="7" name="Başlık 1"/>
          <p:cNvSpPr txBox="1">
            <a:spLocks/>
          </p:cNvSpPr>
          <p:nvPr/>
        </p:nvSpPr>
        <p:spPr>
          <a:xfrm>
            <a:off x="1571604" y="0"/>
            <a:ext cx="7572396" cy="16430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mj-lt"/>
                <a:ea typeface="+mj-ea"/>
                <a:cs typeface="+mj-cs"/>
              </a:rPr>
              <a:t>16.12.2015 tarih 12964517sayılı yazı  Öğrenci/Çırak İSG İşlemleri</a:t>
            </a:r>
            <a:br>
              <a:rPr kumimoji="0" lang="tr-TR" sz="3600" b="0" i="0" u="none" strike="noStrike" kern="1200" cap="none" spc="0" normalizeH="0" baseline="0" noProof="0" dirty="0" smtClean="0">
                <a:ln>
                  <a:noFill/>
                </a:ln>
                <a:solidFill>
                  <a:schemeClr val="tx1"/>
                </a:solidFill>
                <a:effectLst/>
                <a:uLnTx/>
                <a:uFillTx/>
                <a:latin typeface="+mj-lt"/>
                <a:ea typeface="+mj-ea"/>
                <a:cs typeface="+mj-cs"/>
              </a:rPr>
            </a:br>
            <a:endParaRPr kumimoji="0" lang="tr-TR"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
        <p:nvSpPr>
          <p:cNvPr id="16" name="15 Dikdörtgen"/>
          <p:cNvSpPr/>
          <p:nvPr/>
        </p:nvSpPr>
        <p:spPr>
          <a:xfrm>
            <a:off x="4430775" y="3244334"/>
            <a:ext cx="184731" cy="369332"/>
          </a:xfrm>
          <a:prstGeom prst="rect">
            <a:avLst/>
          </a:prstGeom>
        </p:spPr>
        <p:txBody>
          <a:bodyPr wrap="none">
            <a:spAutoFit/>
          </a:bodyPr>
          <a:lstStyle/>
          <a:p>
            <a:endParaRPr lang="tr-TR" dirty="0"/>
          </a:p>
        </p:txBody>
      </p:sp>
      <p:sp>
        <p:nvSpPr>
          <p:cNvPr id="6" name="5 Dikdörtgen"/>
          <p:cNvSpPr/>
          <p:nvPr/>
        </p:nvSpPr>
        <p:spPr>
          <a:xfrm>
            <a:off x="0" y="1500174"/>
            <a:ext cx="9144000" cy="563231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tr-TR" sz="3000" dirty="0" smtClean="0"/>
              <a:t>İŞLETMELERDE MESLEKİ EĞİTİM VE STAJ ÇALIŞMALARININ YAPILDIĞI YERLER İŞYERİ OLARAK DEĞERLENDİRİLMEKTEDİR. İŞ YERİ TEHLİKE SINIFLARINA DİKKAT EDEREK İLGİLİ İŞLETMENİN İŞ GÜVENLİĞİ UZMANI VE İŞ YERİ HEKİMLERİ TARAFINDAN EĞİTİMLERİ DÜZENLENMESİ GEREKMEKTEDİR. BU HUSUSLARIN KOORDİNATÖR ÖĞRETMEN TARAFINDAN DEĞERLENDİRİLMESİ TUTANAK VE FORMLARDA BU HUSUSLARA YER VERİLMESİ UYGUNSUZLUKLAR HAKKINDA OKUL MÜDÜRLÜKLERİNCE TEDBİR ALINMASI GEREKMEKTEDİR.</a:t>
            </a:r>
            <a:endParaRPr lang="tr-TR" sz="3000" dirty="0"/>
          </a:p>
        </p:txBody>
      </p:sp>
      <p:sp>
        <p:nvSpPr>
          <p:cNvPr id="7" name="6 Dikdörtgen"/>
          <p:cNvSpPr/>
          <p:nvPr/>
        </p:nvSpPr>
        <p:spPr>
          <a:xfrm>
            <a:off x="1500166" y="0"/>
            <a:ext cx="7643834" cy="1077218"/>
          </a:xfrm>
          <a:prstGeom prst="rect">
            <a:avLst/>
          </a:prstGeom>
        </p:spPr>
        <p:txBody>
          <a:bodyPr wrap="square">
            <a:spAutoFit/>
          </a:bodyPr>
          <a:lstStyle/>
          <a:p>
            <a:pPr algn="ctr"/>
            <a:r>
              <a:rPr lang="tr-TR" sz="3200" dirty="0" smtClean="0"/>
              <a:t>16.12.2015 tarih 12964517sayılı yazı  Öğrenci/Çırak İSG İşlemleri</a:t>
            </a:r>
            <a:endParaRPr lang="tr-TR"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ctrTitle"/>
          </p:nvPr>
        </p:nvSpPr>
        <p:spPr>
          <a:xfrm>
            <a:off x="0" y="0"/>
            <a:ext cx="9143999" cy="928670"/>
          </a:xfrm>
        </p:spPr>
        <p:txBody>
          <a:bodyPr/>
          <a:lstStyle/>
          <a:p>
            <a:pPr algn="ctr" eaLnBrk="1" hangingPunct="1"/>
            <a:r>
              <a:rPr lang="tr-TR" altLang="tr-TR" b="1" i="1" dirty="0" smtClean="0">
                <a:solidFill>
                  <a:srgbClr val="FF0000"/>
                </a:solidFill>
              </a:rPr>
              <a:t>TANIMLAR</a:t>
            </a:r>
          </a:p>
        </p:txBody>
      </p:sp>
      <p:sp>
        <p:nvSpPr>
          <p:cNvPr id="22531" name="Rectangle 3"/>
          <p:cNvSpPr>
            <a:spLocks noGrp="1"/>
          </p:cNvSpPr>
          <p:nvPr>
            <p:ph type="subTitle" idx="1"/>
          </p:nvPr>
        </p:nvSpPr>
        <p:spPr>
          <a:xfrm>
            <a:off x="0" y="928671"/>
            <a:ext cx="9144000" cy="5929330"/>
          </a:xfrm>
        </p:spPr>
        <p:style>
          <a:lnRef idx="3">
            <a:schemeClr val="lt1"/>
          </a:lnRef>
          <a:fillRef idx="1">
            <a:schemeClr val="accent1"/>
          </a:fillRef>
          <a:effectRef idx="1">
            <a:schemeClr val="accent1"/>
          </a:effectRef>
          <a:fontRef idx="minor">
            <a:schemeClr val="lt1"/>
          </a:fontRef>
        </p:style>
        <p:txBody>
          <a:bodyPr>
            <a:normAutofit fontScale="92500"/>
          </a:bodyPr>
          <a:lstStyle/>
          <a:p>
            <a:pPr algn="just" eaLnBrk="1" hangingPunct="1">
              <a:lnSpc>
                <a:spcPct val="80000"/>
              </a:lnSpc>
              <a:defRPr/>
            </a:pPr>
            <a:endParaRPr lang="tr-TR" b="1" i="1" dirty="0" smtClean="0">
              <a:solidFill>
                <a:schemeClr val="tx2">
                  <a:lumMod val="60000"/>
                  <a:lumOff val="40000"/>
                </a:schemeClr>
              </a:solidFill>
              <a:latin typeface="Arial" pitchFamily="34" charset="0"/>
              <a:cs typeface="Arial" pitchFamily="34" charset="0"/>
            </a:endParaRPr>
          </a:p>
          <a:p>
            <a:pPr algn="just" eaLnBrk="1" hangingPunct="1">
              <a:lnSpc>
                <a:spcPct val="80000"/>
              </a:lnSpc>
              <a:defRPr/>
            </a:pPr>
            <a:endParaRPr lang="tr-TR" b="1" i="1" dirty="0" smtClean="0">
              <a:solidFill>
                <a:schemeClr val="bg1"/>
              </a:solidFill>
              <a:latin typeface="Arial" pitchFamily="34" charset="0"/>
              <a:cs typeface="Arial" pitchFamily="34" charset="0"/>
            </a:endParaRPr>
          </a:p>
          <a:p>
            <a:pPr eaLnBrk="1" hangingPunct="1">
              <a:lnSpc>
                <a:spcPct val="80000"/>
              </a:lnSpc>
              <a:defRPr/>
            </a:pPr>
            <a:r>
              <a:rPr lang="tr-TR" sz="3600" b="1" i="1" dirty="0" smtClean="0">
                <a:solidFill>
                  <a:schemeClr val="bg1"/>
                </a:solidFill>
                <a:latin typeface="Arial" pitchFamily="34" charset="0"/>
                <a:cs typeface="Arial" pitchFamily="34" charset="0"/>
              </a:rPr>
              <a:t>İŞ GÜVENLİĞİ UZMANI: </a:t>
            </a:r>
            <a:r>
              <a:rPr lang="tr-TR" sz="3600" i="1" dirty="0" smtClean="0">
                <a:latin typeface="Arial" pitchFamily="34" charset="0"/>
                <a:cs typeface="Arial" pitchFamily="34" charset="0"/>
              </a:rPr>
              <a:t>İŞ SAĞLIĞI VE GÜVENLİĞİ ALANINDA GÖREV YAPMAK ÜZERE BAKANLIKÇA YETKİLENDİRİLMİŞ, İŞ GÜVENLİĞİ UZMANLIĞI BELGESİNE SAHİP MÜHENDİS, MİMAR VEYA TEKNİK ELEMANI,</a:t>
            </a:r>
          </a:p>
          <a:p>
            <a:pPr marL="0" indent="0" eaLnBrk="1" hangingPunct="1">
              <a:lnSpc>
                <a:spcPct val="80000"/>
              </a:lnSpc>
              <a:buFont typeface="Arial" charset="0"/>
              <a:buNone/>
              <a:defRPr/>
            </a:pPr>
            <a:endParaRPr lang="tr-TR" sz="3600" b="1" i="1" dirty="0" smtClean="0">
              <a:solidFill>
                <a:schemeClr val="tx2">
                  <a:lumMod val="60000"/>
                  <a:lumOff val="40000"/>
                </a:schemeClr>
              </a:solidFill>
              <a:latin typeface="Arial" pitchFamily="34" charset="0"/>
              <a:cs typeface="Arial" pitchFamily="34" charset="0"/>
            </a:endParaRPr>
          </a:p>
          <a:p>
            <a:pPr eaLnBrk="1" hangingPunct="1">
              <a:lnSpc>
                <a:spcPct val="80000"/>
              </a:lnSpc>
              <a:defRPr/>
            </a:pPr>
            <a:endParaRPr lang="tr-TR" sz="3600" b="1" i="1" dirty="0" smtClean="0">
              <a:solidFill>
                <a:schemeClr val="bg1"/>
              </a:solidFill>
              <a:latin typeface="Arial" pitchFamily="34" charset="0"/>
              <a:cs typeface="Arial" pitchFamily="34" charset="0"/>
            </a:endParaRPr>
          </a:p>
          <a:p>
            <a:pPr eaLnBrk="1" hangingPunct="1">
              <a:lnSpc>
                <a:spcPct val="80000"/>
              </a:lnSpc>
              <a:defRPr/>
            </a:pPr>
            <a:r>
              <a:rPr lang="tr-TR" sz="3600" b="1" i="1" dirty="0" smtClean="0">
                <a:solidFill>
                  <a:schemeClr val="bg1"/>
                </a:solidFill>
                <a:latin typeface="Arial" pitchFamily="34" charset="0"/>
                <a:cs typeface="Arial" pitchFamily="34" charset="0"/>
              </a:rPr>
              <a:t>İŞ KAZASI: </a:t>
            </a:r>
            <a:r>
              <a:rPr lang="tr-TR" sz="3600" i="1" dirty="0" smtClean="0">
                <a:latin typeface="Arial" pitchFamily="34" charset="0"/>
                <a:cs typeface="Arial" pitchFamily="34" charset="0"/>
              </a:rPr>
              <a:t>İŞYERİNDE VEYA İŞİN YÜRÜTÜMÜ NEDENİYLE MEYDANA GELEN, ÖLÜME SEBEBİYET VEREN VEYA VÜCUT BÜTÜNLÜĞÜNÜ RUHEN YA DA BEDENEN ÖZRE UĞRATAN OLAYI,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0"/>
            <a:ext cx="4824536" cy="523220"/>
          </a:xfrm>
          <a:prstGeom prst="rect">
            <a:avLst/>
          </a:prstGeom>
          <a:noFill/>
        </p:spPr>
        <p:txBody>
          <a:bodyPr wrap="square" rtlCol="0">
            <a:spAutoFit/>
          </a:bodyPr>
          <a:lstStyle/>
          <a:p>
            <a:r>
              <a:rPr lang="tr-TR" sz="2800" b="1" dirty="0" smtClean="0">
                <a:solidFill>
                  <a:srgbClr val="0000FF"/>
                </a:solidFill>
              </a:rPr>
              <a:t>EĞİTİM</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descr="http://www.selmandogan.com.tr/gallery/m580N7N985/1442326955A6NR5o5415.jpg">
            <a:hlinkClick r:id="rId2"/>
          </p:cNvPr>
          <p:cNvPicPr>
            <a:picLocks noChangeAspect="1" noChangeArrowheads="1"/>
          </p:cNvPicPr>
          <p:nvPr/>
        </p:nvPicPr>
        <p:blipFill>
          <a:blip r:embed="rId3" cstate="print"/>
          <a:srcRect/>
          <a:stretch>
            <a:fillRect/>
          </a:stretch>
        </p:blipFill>
        <p:spPr bwMode="auto">
          <a:xfrm>
            <a:off x="0" y="1428736"/>
            <a:ext cx="9144000" cy="5429264"/>
          </a:xfrm>
          <a:prstGeom prst="rect">
            <a:avLst/>
          </a:prstGeom>
          <a:noFill/>
        </p:spPr>
      </p:pic>
      <p:pic>
        <p:nvPicPr>
          <p:cNvPr id="7"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0"/>
            <a:ext cx="4824536" cy="523220"/>
          </a:xfrm>
          <a:prstGeom prst="rect">
            <a:avLst/>
          </a:prstGeom>
          <a:noFill/>
        </p:spPr>
        <p:txBody>
          <a:bodyPr wrap="square" rtlCol="0">
            <a:spAutoFit/>
          </a:bodyPr>
          <a:lstStyle/>
          <a:p>
            <a:r>
              <a:rPr lang="tr-TR" sz="2800" b="1" dirty="0" smtClean="0">
                <a:solidFill>
                  <a:srgbClr val="0000FF"/>
                </a:solidFill>
              </a:rPr>
              <a:t>EĞİTİM</a:t>
            </a:r>
            <a:endParaRPr lang="tr-TR" sz="2800" b="1" dirty="0">
              <a:solidFill>
                <a:srgbClr val="0000FF"/>
              </a:solidFill>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Casper\Desktop\İŞ KAZ\38.jpg"/>
          <p:cNvPicPr>
            <a:picLocks noChangeAspect="1" noChangeArrowheads="1"/>
          </p:cNvPicPr>
          <p:nvPr/>
        </p:nvPicPr>
        <p:blipFill>
          <a:blip r:embed="rId2" cstate="print"/>
          <a:srcRect/>
          <a:stretch>
            <a:fillRect/>
          </a:stretch>
        </p:blipFill>
        <p:spPr bwMode="auto">
          <a:xfrm>
            <a:off x="1643042" y="1052735"/>
            <a:ext cx="7500958" cy="5855207"/>
          </a:xfrm>
          <a:prstGeom prst="rect">
            <a:avLst/>
          </a:prstGeom>
          <a:noFill/>
        </p:spPr>
      </p:pic>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643050"/>
            <a:ext cx="9144000" cy="517064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tr-TR" sz="6600" dirty="0">
                <a:solidFill>
                  <a:schemeClr val="bg1"/>
                </a:solidFill>
                <a:latin typeface="Segoe UI Historic" pitchFamily="34" charset="0"/>
                <a:cs typeface="Segoe UI Historic" pitchFamily="34" charset="0"/>
              </a:rPr>
              <a:t>OKULLARIMIZDAKİ TEHLİKELER</a:t>
            </a:r>
          </a:p>
          <a:p>
            <a:pPr algn="ctr"/>
            <a:r>
              <a:rPr lang="tr-TR" sz="6600" dirty="0">
                <a:solidFill>
                  <a:schemeClr val="bg1"/>
                </a:solidFill>
                <a:latin typeface="Segoe UI Historic" pitchFamily="34" charset="0"/>
                <a:cs typeface="Segoe UI Historic" pitchFamily="34" charset="0"/>
              </a:rPr>
              <a:t>ve ALINMASI GEREKEN GÜVENLİK TEDBİRLERİ</a:t>
            </a:r>
          </a:p>
        </p:txBody>
      </p:sp>
      <p:pic>
        <p:nvPicPr>
          <p:cNvPr id="6"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zman\Desktop\Pictures\Pictures (2)\isg-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500166" y="0"/>
            <a:ext cx="7643834" cy="830997"/>
          </a:xfrm>
          <a:prstGeom prst="rect">
            <a:avLst/>
          </a:prstGeom>
        </p:spPr>
        <p:txBody>
          <a:bodyPr wrap="square">
            <a:spAutoFit/>
          </a:bodyPr>
          <a:lstStyle/>
          <a:p>
            <a:pPr algn="ctr"/>
            <a:r>
              <a:rPr lang="tr-TR" sz="4800" b="1" dirty="0" smtClean="0">
                <a:solidFill>
                  <a:srgbClr val="FF0000"/>
                </a:solidFill>
              </a:rPr>
              <a:t>OKUL GEÇİDİ TABELASI </a:t>
            </a:r>
            <a:endParaRPr lang="tr-TR" sz="4800" b="1" dirty="0">
              <a:solidFill>
                <a:srgbClr val="FF0000"/>
              </a:solidFill>
            </a:endParaRPr>
          </a:p>
        </p:txBody>
      </p:sp>
      <p:pic>
        <p:nvPicPr>
          <p:cNvPr id="8" name="7 Resim" descr="C:\Users\nurullah\Desktop\trafik-levhalari-okul-gecidi.jpg"/>
          <p:cNvPicPr/>
          <p:nvPr/>
        </p:nvPicPr>
        <p:blipFill>
          <a:blip r:embed="rId2" cstate="print"/>
          <a:srcRect/>
          <a:stretch>
            <a:fillRect/>
          </a:stretch>
        </p:blipFill>
        <p:spPr bwMode="auto">
          <a:xfrm>
            <a:off x="0" y="3071810"/>
            <a:ext cx="4071934" cy="3786190"/>
          </a:xfrm>
          <a:prstGeom prst="rect">
            <a:avLst/>
          </a:prstGeom>
          <a:noFill/>
          <a:ln w="9525">
            <a:noFill/>
            <a:miter lim="800000"/>
            <a:headEnd/>
            <a:tailEnd/>
          </a:ln>
        </p:spPr>
      </p:pic>
      <p:pic>
        <p:nvPicPr>
          <p:cNvPr id="9" name="8 Resim" descr="http://trafik.net.tr/wp-content/uploads/2015/06/2376_B.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0496" y="3000372"/>
            <a:ext cx="5143504" cy="3857628"/>
          </a:xfrm>
          <a:prstGeom prst="rect">
            <a:avLst/>
          </a:prstGeom>
          <a:noFill/>
          <a:ln>
            <a:noFill/>
          </a:ln>
        </p:spPr>
      </p:pic>
      <p:sp>
        <p:nvSpPr>
          <p:cNvPr id="1025" name="Rectangle 1"/>
          <p:cNvSpPr>
            <a:spLocks noChangeArrowheads="1"/>
          </p:cNvSpPr>
          <p:nvPr/>
        </p:nvSpPr>
        <p:spPr bwMode="auto">
          <a:xfrm>
            <a:off x="0" y="1556792"/>
            <a:ext cx="8929718" cy="107721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OKUL CİVARI LEVHALAR KARAYOLLARI</a:t>
            </a:r>
            <a:r>
              <a:rPr kumimoji="0" lang="tr-TR"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VEYA</a:t>
            </a:r>
            <a:r>
              <a:rPr kumimoji="0" lang="tr-TR" sz="3200" b="1" i="0" u="none" strike="noStrike" cap="none" normalizeH="0" dirty="0" smtClean="0">
                <a:ln>
                  <a:noFill/>
                </a:ln>
                <a:solidFill>
                  <a:schemeClr val="bg1"/>
                </a:solidFill>
                <a:effectLst/>
                <a:latin typeface="Calibri" pitchFamily="34" charset="0"/>
                <a:ea typeface="Calibri" pitchFamily="34" charset="0"/>
                <a:cs typeface="Times New Roman" pitchFamily="18" charset="0"/>
              </a:rPr>
              <a:t> BELEDİYE TARAFINDAN  </a:t>
            </a:r>
            <a:r>
              <a:rPr kumimoji="0" lang="es-ES"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SAĞLANIR. </a:t>
            </a:r>
            <a:endParaRPr kumimoji="0" lang="es-ES" sz="4000" b="1" i="0" u="none" strike="noStrike" cap="none" normalizeH="0" baseline="0" dirty="0" smtClean="0">
              <a:ln>
                <a:noFill/>
              </a:ln>
              <a:solidFill>
                <a:schemeClr val="bg1"/>
              </a:solidFill>
              <a:effectLst/>
              <a:latin typeface="Arial" pitchFamily="34" charset="0"/>
              <a:cs typeface="Arial" pitchFamily="34" charset="0"/>
            </a:endParaRPr>
          </a:p>
        </p:txBody>
      </p:sp>
      <p:pic>
        <p:nvPicPr>
          <p:cNvPr id="10"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C:\Users\Casper\Desktop\İŞ KAZ\16.jpg"/>
          <p:cNvPicPr>
            <a:picLocks noChangeAspect="1" noChangeArrowheads="1"/>
          </p:cNvPicPr>
          <p:nvPr/>
        </p:nvPicPr>
        <p:blipFill>
          <a:blip r:embed="rId2" cstate="print"/>
          <a:srcRect/>
          <a:stretch>
            <a:fillRect/>
          </a:stretch>
        </p:blipFill>
        <p:spPr bwMode="auto">
          <a:xfrm>
            <a:off x="928662" y="1735048"/>
            <a:ext cx="8215338" cy="5122952"/>
          </a:xfrm>
          <a:prstGeom prst="rect">
            <a:avLst/>
          </a:prstGeom>
          <a:noFill/>
        </p:spPr>
      </p:pic>
      <p:sp>
        <p:nvSpPr>
          <p:cNvPr id="11" name="10 Dikdörtgen"/>
          <p:cNvSpPr/>
          <p:nvPr/>
        </p:nvSpPr>
        <p:spPr>
          <a:xfrm>
            <a:off x="2339752" y="476672"/>
            <a:ext cx="4104456" cy="523220"/>
          </a:xfrm>
          <a:prstGeom prst="rect">
            <a:avLst/>
          </a:prstGeom>
        </p:spPr>
        <p:txBody>
          <a:bodyPr wrap="square">
            <a:spAutoFit/>
          </a:bodyPr>
          <a:lstStyle/>
          <a:p>
            <a:r>
              <a:rPr lang="tr-TR" sz="2800" b="1" dirty="0" smtClean="0">
                <a:solidFill>
                  <a:srgbClr val="FF0000"/>
                </a:solidFill>
              </a:rPr>
              <a:t>OKUL GEÇİDİ TABELASI </a:t>
            </a:r>
            <a:endParaRPr lang="tr-TR" sz="2800" b="1" dirty="0">
              <a:solidFill>
                <a:srgbClr val="FF0000"/>
              </a:solidFill>
            </a:endParaRPr>
          </a:p>
        </p:txBody>
      </p:sp>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 BAHÇE KAPISI</a:t>
            </a:r>
            <a:endParaRPr lang="tr-TR" sz="2800" b="1" dirty="0">
              <a:solidFill>
                <a:srgbClr val="FF0000"/>
              </a:solidFill>
            </a:endParaRPr>
          </a:p>
        </p:txBody>
      </p:sp>
      <p:pic>
        <p:nvPicPr>
          <p:cNvPr id="15362" name="Picture 2" descr="http://i.34volt.com/foto-arsiv/istanbul/ozel-okulun-demir-kapisi-ilkogretim-ogrencisinin-uzerine-devrildi-238186.jpg"/>
          <p:cNvPicPr>
            <a:picLocks noChangeAspect="1" noChangeArrowheads="1"/>
          </p:cNvPicPr>
          <p:nvPr/>
        </p:nvPicPr>
        <p:blipFill>
          <a:blip r:embed="rId2" cstate="print"/>
          <a:srcRect/>
          <a:stretch>
            <a:fillRect/>
          </a:stretch>
        </p:blipFill>
        <p:spPr bwMode="auto">
          <a:xfrm>
            <a:off x="4716016" y="1643050"/>
            <a:ext cx="4094820" cy="4500594"/>
          </a:xfrm>
          <a:prstGeom prst="rect">
            <a:avLst/>
          </a:prstGeom>
          <a:noFill/>
        </p:spPr>
      </p:pic>
      <p:sp>
        <p:nvSpPr>
          <p:cNvPr id="1025" name="Rectangle 1"/>
          <p:cNvSpPr>
            <a:spLocks noChangeArrowheads="1"/>
          </p:cNvSpPr>
          <p:nvPr/>
        </p:nvSpPr>
        <p:spPr bwMode="auto">
          <a:xfrm>
            <a:off x="1000100" y="1643050"/>
            <a:ext cx="3500462" cy="440120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2800" dirty="0" smtClean="0">
                <a:solidFill>
                  <a:schemeClr val="bg1"/>
                </a:solidFill>
                <a:cs typeface="Times New Roman" pitchFamily="18" charset="0"/>
              </a:rPr>
              <a:t>O</a:t>
            </a:r>
            <a:r>
              <a:rPr kumimoji="0" lang="tr-TR" sz="2800" i="0" u="none" strike="noStrike" cap="none" normalizeH="0" baseline="0" dirty="0" smtClean="0">
                <a:ln>
                  <a:noFill/>
                </a:ln>
                <a:solidFill>
                  <a:schemeClr val="bg1"/>
                </a:solidFill>
                <a:effectLst/>
                <a:cs typeface="Times New Roman" pitchFamily="18" charset="0"/>
              </a:rPr>
              <a:t>KUL BAHÇE KAPISININ BAĞLANTI NOKTALARINA DİKKAT EDİLMELİ GEREKLİ GÖRÜLDÜĞÜ TAKDİRDE EK BAĞLANTILAR YAPILMALI</a:t>
            </a:r>
            <a:endParaRPr kumimoji="0" lang="tr-TR" sz="4000" i="0" u="none" strike="noStrike" cap="none" normalizeH="0" baseline="0" dirty="0" smtClean="0">
              <a:ln>
                <a:noFill/>
              </a:ln>
              <a:solidFill>
                <a:schemeClr val="bg1"/>
              </a:solidFill>
              <a:effectLst/>
              <a:cs typeface="Arial" pitchFamily="34" charset="0"/>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 BAHÇE KAPISI</a:t>
            </a:r>
            <a:endParaRPr lang="tr-TR" sz="2800" b="1" dirty="0">
              <a:solidFill>
                <a:srgbClr val="FF0000"/>
              </a:solidFill>
            </a:endParaRPr>
          </a:p>
        </p:txBody>
      </p:sp>
      <p:pic>
        <p:nvPicPr>
          <p:cNvPr id="7" name="Picture 2" descr="C:\Users\Casper\Desktop\İŞ KAZ\24.jpg"/>
          <p:cNvPicPr>
            <a:picLocks noChangeAspect="1" noChangeArrowheads="1"/>
          </p:cNvPicPr>
          <p:nvPr/>
        </p:nvPicPr>
        <p:blipFill>
          <a:blip r:embed="rId2" cstate="print"/>
          <a:srcRect/>
          <a:stretch>
            <a:fillRect/>
          </a:stretch>
        </p:blipFill>
        <p:spPr bwMode="auto">
          <a:xfrm>
            <a:off x="0" y="1556792"/>
            <a:ext cx="9143999" cy="5301208"/>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TOPLANMA ALANI</a:t>
            </a:r>
            <a:endParaRPr lang="tr-TR" sz="2800" b="1" dirty="0">
              <a:solidFill>
                <a:srgbClr val="FF0000"/>
              </a:solidFill>
            </a:endParaRPr>
          </a:p>
        </p:txBody>
      </p:sp>
      <p:sp>
        <p:nvSpPr>
          <p:cNvPr id="23553" name="Rectangle 1"/>
          <p:cNvSpPr>
            <a:spLocks noChangeArrowheads="1"/>
          </p:cNvSpPr>
          <p:nvPr/>
        </p:nvSpPr>
        <p:spPr bwMode="auto">
          <a:xfrm>
            <a:off x="1763688" y="1340188"/>
            <a:ext cx="669674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tr-TR" sz="2800" b="0" i="0" u="none" strike="noStrike" cap="none" normalizeH="0" baseline="0" dirty="0" smtClean="0">
                <a:ln>
                  <a:noFill/>
                </a:ln>
                <a:solidFill>
                  <a:srgbClr val="0070C0"/>
                </a:solidFill>
                <a:effectLst/>
                <a:latin typeface="Times New Roman" pitchFamily="18" charset="0"/>
                <a:cs typeface="Times New Roman" pitchFamily="18" charset="0"/>
              </a:rPr>
              <a:t>Acil durumlarda toplanma yeri/noktası levhası ile toplanma yeri belirlenmelidir.</a:t>
            </a:r>
            <a:endParaRPr kumimoji="0" lang="tr-TR" sz="40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23554" name="Picture 2" descr="C:\Users\Casper\Desktop\İŞ KAZ\25.jpg"/>
          <p:cNvPicPr>
            <a:picLocks noChangeAspect="1" noChangeArrowheads="1"/>
          </p:cNvPicPr>
          <p:nvPr/>
        </p:nvPicPr>
        <p:blipFill>
          <a:blip r:embed="rId2" cstate="print"/>
          <a:srcRect/>
          <a:stretch>
            <a:fillRect/>
          </a:stretch>
        </p:blipFill>
        <p:spPr bwMode="auto">
          <a:xfrm>
            <a:off x="467544" y="2348880"/>
            <a:ext cx="2088232" cy="4108738"/>
          </a:xfrm>
          <a:prstGeom prst="rect">
            <a:avLst/>
          </a:prstGeom>
          <a:noFill/>
        </p:spPr>
      </p:pic>
      <p:sp>
        <p:nvSpPr>
          <p:cNvPr id="9" name="Rectangle 1"/>
          <p:cNvSpPr>
            <a:spLocks noChangeArrowheads="1"/>
          </p:cNvSpPr>
          <p:nvPr/>
        </p:nvSpPr>
        <p:spPr bwMode="auto">
          <a:xfrm>
            <a:off x="3059832" y="2924944"/>
            <a:ext cx="5509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tr-TR" sz="2800" b="0" i="0" u="none" strike="noStrike" cap="none" normalizeH="0" baseline="0" dirty="0" smtClean="0">
                <a:ln>
                  <a:noFill/>
                </a:ln>
                <a:solidFill>
                  <a:srgbClr val="0070C0"/>
                </a:solidFill>
                <a:effectLst/>
                <a:latin typeface="Times New Roman" pitchFamily="18" charset="0"/>
                <a:cs typeface="Times New Roman" pitchFamily="18" charset="0"/>
              </a:rPr>
              <a:t>Mümkünse her sınıf için ayrı ayrı düzenlenmelidir.</a:t>
            </a:r>
            <a:endParaRPr kumimoji="0" lang="tr-TR" sz="40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 GİRİŞ-ÇIKISLAR</a:t>
            </a:r>
            <a:endParaRPr lang="tr-TR" sz="2800" b="1" dirty="0">
              <a:solidFill>
                <a:srgbClr val="FF0000"/>
              </a:solidFill>
            </a:endParaRPr>
          </a:p>
        </p:txBody>
      </p:sp>
      <p:sp>
        <p:nvSpPr>
          <p:cNvPr id="8" name="7 Dikdörtgen"/>
          <p:cNvSpPr/>
          <p:nvPr/>
        </p:nvSpPr>
        <p:spPr>
          <a:xfrm>
            <a:off x="928662" y="1500174"/>
            <a:ext cx="5472608" cy="707886"/>
          </a:xfrm>
          <a:prstGeom prst="rect">
            <a:avLst/>
          </a:prstGeom>
        </p:spPr>
        <p:txBody>
          <a:bodyPr wrap="square">
            <a:spAutoFit/>
          </a:bodyPr>
          <a:lstStyle/>
          <a:p>
            <a:r>
              <a:rPr lang="tr-TR" sz="2000" b="1" dirty="0" smtClean="0">
                <a:solidFill>
                  <a:srgbClr val="3366FF"/>
                </a:solidFill>
              </a:rPr>
              <a:t>1. Belirlenen noktaların dışında okula girilebilecek yerler varsa tedbir alınmış mı? </a:t>
            </a:r>
            <a:endParaRPr lang="tr-TR" sz="2000" b="1" dirty="0">
              <a:solidFill>
                <a:srgbClr val="3366FF"/>
              </a:solidFill>
            </a:endParaRPr>
          </a:p>
        </p:txBody>
      </p:sp>
      <p:pic>
        <p:nvPicPr>
          <p:cNvPr id="10" name="Picture 3" descr="C:\Users\Casper\Desktop\İŞ KAZ\21.jpg"/>
          <p:cNvPicPr>
            <a:picLocks noChangeAspect="1" noChangeArrowheads="1"/>
          </p:cNvPicPr>
          <p:nvPr/>
        </p:nvPicPr>
        <p:blipFill>
          <a:blip r:embed="rId2" cstate="print"/>
          <a:srcRect/>
          <a:stretch>
            <a:fillRect/>
          </a:stretch>
        </p:blipFill>
        <p:spPr bwMode="auto">
          <a:xfrm>
            <a:off x="1907704" y="2996952"/>
            <a:ext cx="6048375" cy="3114675"/>
          </a:xfrm>
          <a:prstGeom prst="rect">
            <a:avLst/>
          </a:prstGeom>
          <a:noFill/>
        </p:spPr>
      </p:pic>
      <p:sp>
        <p:nvSpPr>
          <p:cNvPr id="11" name="10 Dikdörtgen"/>
          <p:cNvSpPr/>
          <p:nvPr/>
        </p:nvSpPr>
        <p:spPr>
          <a:xfrm>
            <a:off x="3357554" y="2214554"/>
            <a:ext cx="5022304" cy="707886"/>
          </a:xfrm>
          <a:prstGeom prst="rect">
            <a:avLst/>
          </a:prstGeom>
        </p:spPr>
        <p:txBody>
          <a:bodyPr wrap="square">
            <a:spAutoFit/>
          </a:bodyPr>
          <a:lstStyle/>
          <a:p>
            <a:r>
              <a:rPr lang="tr-TR" sz="2000" b="1" dirty="0" smtClean="0">
                <a:solidFill>
                  <a:srgbClr val="3366FF"/>
                </a:solidFill>
              </a:rPr>
              <a:t>2. Bahçe dışından okulu tehdit eden unsurlar için tedbirler alınmalıdır.</a:t>
            </a:r>
            <a:endParaRPr lang="tr-TR" sz="2000" b="1" dirty="0">
              <a:solidFill>
                <a:srgbClr val="3366FF"/>
              </a:solidFill>
            </a:endParaRPr>
          </a:p>
        </p:txBody>
      </p:sp>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500166" cy="15001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3">
            <a:schemeClr val="lt1"/>
          </a:lnRef>
          <a:fillRef idx="1">
            <a:schemeClr val="dk1"/>
          </a:fillRef>
          <a:effectRef idx="1">
            <a:schemeClr val="dk1"/>
          </a:effectRef>
          <a:fontRef idx="minor">
            <a:schemeClr val="lt1"/>
          </a:fontRef>
        </p:style>
        <p:txBody>
          <a:bodyPr>
            <a:normAutofit/>
          </a:bodyPr>
          <a:lstStyle/>
          <a:p>
            <a:pPr eaLnBrk="1" hangingPunct="1">
              <a:lnSpc>
                <a:spcPct val="80000"/>
              </a:lnSpc>
              <a:defRPr/>
            </a:pPr>
            <a:r>
              <a:rPr lang="tr-TR" sz="3600" b="1" i="1" dirty="0" smtClean="0">
                <a:solidFill>
                  <a:schemeClr val="tx2">
                    <a:lumMod val="60000"/>
                    <a:lumOff val="40000"/>
                  </a:schemeClr>
                </a:solidFill>
                <a:latin typeface="Arial" pitchFamily="34" charset="0"/>
                <a:cs typeface="Arial" pitchFamily="34" charset="0"/>
              </a:rPr>
              <a:t>İşveren:</a:t>
            </a:r>
            <a:r>
              <a:rPr lang="tr-TR" b="1" i="1" dirty="0" smtClean="0">
                <a:solidFill>
                  <a:schemeClr val="tx2">
                    <a:lumMod val="75000"/>
                  </a:schemeClr>
                </a:solidFill>
                <a:latin typeface="Arial" pitchFamily="34" charset="0"/>
                <a:cs typeface="Arial" pitchFamily="34" charset="0"/>
              </a:rPr>
              <a:t> </a:t>
            </a:r>
            <a:r>
              <a:rPr lang="tr-TR" i="1" dirty="0" smtClean="0">
                <a:latin typeface="Arial" pitchFamily="34" charset="0"/>
                <a:cs typeface="Arial" pitchFamily="34" charset="0"/>
              </a:rPr>
              <a:t>Çalışan istihdam eden gerçek veya tüzel kişi yahut tüzel kişiliği olmayan kurum ve kuruluşları,( Okul Müdürleri )</a:t>
            </a:r>
          </a:p>
          <a:p>
            <a:pPr eaLnBrk="1" hangingPunct="1">
              <a:lnSpc>
                <a:spcPct val="80000"/>
              </a:lnSpc>
              <a:defRPr/>
            </a:pPr>
            <a:endParaRPr lang="tr-TR" sz="3600" b="1" i="1" dirty="0" smtClean="0">
              <a:solidFill>
                <a:schemeClr val="tx2">
                  <a:lumMod val="60000"/>
                  <a:lumOff val="40000"/>
                </a:schemeClr>
              </a:solidFill>
              <a:latin typeface="Arial" pitchFamily="34" charset="0"/>
              <a:cs typeface="Arial" pitchFamily="34" charset="0"/>
            </a:endParaRPr>
          </a:p>
          <a:p>
            <a:pPr eaLnBrk="1" hangingPunct="1">
              <a:lnSpc>
                <a:spcPct val="80000"/>
              </a:lnSpc>
              <a:defRPr/>
            </a:pPr>
            <a:r>
              <a:rPr lang="tr-TR" sz="3600" b="1" i="1" dirty="0" smtClean="0">
                <a:solidFill>
                  <a:schemeClr val="tx2">
                    <a:lumMod val="60000"/>
                    <a:lumOff val="40000"/>
                  </a:schemeClr>
                </a:solidFill>
                <a:latin typeface="Arial" pitchFamily="34" charset="0"/>
                <a:cs typeface="Arial" pitchFamily="34" charset="0"/>
              </a:rPr>
              <a:t>İşyeri:</a:t>
            </a:r>
            <a:r>
              <a:rPr lang="tr-TR" b="1" i="1" dirty="0" smtClean="0">
                <a:solidFill>
                  <a:schemeClr val="tx2">
                    <a:lumMod val="75000"/>
                  </a:schemeClr>
                </a:solidFill>
                <a:latin typeface="Arial" pitchFamily="34" charset="0"/>
                <a:cs typeface="Arial" pitchFamily="34" charset="0"/>
              </a:rPr>
              <a:t> </a:t>
            </a:r>
            <a:r>
              <a:rPr lang="tr-TR" i="1" dirty="0" smtClean="0">
                <a:latin typeface="Arial" pitchFamily="34" charset="0"/>
                <a:cs typeface="Arial" pitchFamily="34" charset="0"/>
              </a:rPr>
              <a:t>Aynı yönetim altında örgütlenen işyerine bağlı yerler ile dinlenme, çocuk emzirme, yemek, uyku, yıkanma, muayene ve bakım, beden ve mesleki eğitim yerleri ve avlu gibi diğer eklentiler ve araçları da içeren organizasyonu, (Okul)</a:t>
            </a:r>
          </a:p>
          <a:p>
            <a:pPr eaLnBrk="1" hangingPunct="1">
              <a:lnSpc>
                <a:spcPct val="80000"/>
              </a:lnSpc>
              <a:defRPr/>
            </a:pPr>
            <a:endParaRPr lang="tr-TR" sz="3600" b="1" i="1" dirty="0" smtClean="0">
              <a:solidFill>
                <a:schemeClr val="tx2">
                  <a:lumMod val="60000"/>
                  <a:lumOff val="40000"/>
                </a:schemeClr>
              </a:solidFill>
              <a:latin typeface="Arial" pitchFamily="34" charset="0"/>
              <a:cs typeface="Arial" pitchFamily="34" charset="0"/>
            </a:endParaRPr>
          </a:p>
          <a:p>
            <a:pPr eaLnBrk="1" hangingPunct="1">
              <a:lnSpc>
                <a:spcPct val="80000"/>
              </a:lnSpc>
              <a:defRPr/>
            </a:pPr>
            <a:r>
              <a:rPr lang="tr-TR" sz="3600" b="1" i="1" dirty="0" smtClean="0">
                <a:solidFill>
                  <a:schemeClr val="tx2">
                    <a:lumMod val="60000"/>
                    <a:lumOff val="40000"/>
                  </a:schemeClr>
                </a:solidFill>
                <a:latin typeface="Arial" pitchFamily="34" charset="0"/>
                <a:cs typeface="Arial" pitchFamily="34" charset="0"/>
              </a:rPr>
              <a:t>İşyeri hekimi: </a:t>
            </a:r>
            <a:r>
              <a:rPr lang="tr-TR" i="1" dirty="0" smtClean="0">
                <a:latin typeface="Arial" pitchFamily="34" charset="0"/>
                <a:cs typeface="Arial" pitchFamily="34" charset="0"/>
              </a:rPr>
              <a:t>İş sağlığı ve güvenliği alanında görev yapmak üzere Bakanlıkça yetkilendirilmiş, işyeri hekimliği belgesine sahip hekimi,</a:t>
            </a:r>
          </a:p>
          <a:p>
            <a:pPr>
              <a:defRPr/>
            </a:pPr>
            <a:endParaRPr lang="tr-TR"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 GİRİŞ-ÇIKISLAR</a:t>
            </a:r>
            <a:endParaRPr lang="tr-TR" sz="2800" b="1" dirty="0">
              <a:solidFill>
                <a:srgbClr val="FF0000"/>
              </a:solidFill>
            </a:endParaRPr>
          </a:p>
        </p:txBody>
      </p:sp>
      <p:pic>
        <p:nvPicPr>
          <p:cNvPr id="21506" name="Picture 2" descr="C:\Users\Casper\Desktop\İŞ KAZ\20.jpg"/>
          <p:cNvPicPr>
            <a:picLocks noChangeAspect="1" noChangeArrowheads="1"/>
          </p:cNvPicPr>
          <p:nvPr/>
        </p:nvPicPr>
        <p:blipFill>
          <a:blip r:embed="rId2" cstate="print"/>
          <a:srcRect/>
          <a:stretch>
            <a:fillRect/>
          </a:stretch>
        </p:blipFill>
        <p:spPr bwMode="auto">
          <a:xfrm>
            <a:off x="4857751" y="2428844"/>
            <a:ext cx="4286249" cy="4429156"/>
          </a:xfrm>
          <a:prstGeom prst="rect">
            <a:avLst/>
          </a:prstGeom>
          <a:noFill/>
        </p:spPr>
      </p:pic>
      <p:pic>
        <p:nvPicPr>
          <p:cNvPr id="9" name="Picture 3" descr="C:\Users\Casper\Desktop\İŞ KAZ\19.jpg"/>
          <p:cNvPicPr>
            <a:picLocks noChangeAspect="1" noChangeArrowheads="1"/>
          </p:cNvPicPr>
          <p:nvPr/>
        </p:nvPicPr>
        <p:blipFill>
          <a:blip r:embed="rId3" cstate="print"/>
          <a:srcRect/>
          <a:stretch>
            <a:fillRect/>
          </a:stretch>
        </p:blipFill>
        <p:spPr bwMode="auto">
          <a:xfrm>
            <a:off x="0" y="2500306"/>
            <a:ext cx="4500562" cy="4357694"/>
          </a:xfrm>
          <a:prstGeom prst="rect">
            <a:avLst/>
          </a:prstGeom>
          <a:noFill/>
        </p:spPr>
      </p:pic>
      <p:pic>
        <p:nvPicPr>
          <p:cNvPr id="7"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 BAHÇE DUVARI</a:t>
            </a:r>
            <a:endParaRPr lang="tr-TR" sz="2800" b="1" dirty="0">
              <a:solidFill>
                <a:srgbClr val="FF0000"/>
              </a:solidFill>
            </a:endParaRPr>
          </a:p>
        </p:txBody>
      </p:sp>
      <p:sp>
        <p:nvSpPr>
          <p:cNvPr id="7" name="6 Dikdörtgen"/>
          <p:cNvSpPr/>
          <p:nvPr/>
        </p:nvSpPr>
        <p:spPr>
          <a:xfrm>
            <a:off x="2123728" y="1196752"/>
            <a:ext cx="4572000" cy="1200329"/>
          </a:xfrm>
          <a:prstGeom prst="rect">
            <a:avLst/>
          </a:prstGeom>
        </p:spPr>
        <p:txBody>
          <a:bodyPr wrap="square">
            <a:spAutoFit/>
          </a:bodyPr>
          <a:lstStyle/>
          <a:p>
            <a:r>
              <a:rPr lang="tr-TR" sz="2400" b="1" dirty="0" smtClean="0">
                <a:solidFill>
                  <a:srgbClr val="0070C0"/>
                </a:solidFill>
              </a:rPr>
              <a:t>Bahçe duvarı ve ekleri yıkılma, yırtma, kesme gibi riskleri taşıyor mu? </a:t>
            </a:r>
            <a:endParaRPr lang="tr-TR" sz="2400" b="1" dirty="0">
              <a:solidFill>
                <a:srgbClr val="0070C0"/>
              </a:solidFill>
            </a:endParaRPr>
          </a:p>
        </p:txBody>
      </p:sp>
      <p:pic>
        <p:nvPicPr>
          <p:cNvPr id="16386" name="Picture 2" descr="C:\Users\Casper\Desktop\İŞ KAZ\14.jpg"/>
          <p:cNvPicPr>
            <a:picLocks noChangeAspect="1" noChangeArrowheads="1"/>
          </p:cNvPicPr>
          <p:nvPr/>
        </p:nvPicPr>
        <p:blipFill>
          <a:blip r:embed="rId2" cstate="print"/>
          <a:srcRect/>
          <a:stretch>
            <a:fillRect/>
          </a:stretch>
        </p:blipFill>
        <p:spPr bwMode="auto">
          <a:xfrm>
            <a:off x="827584" y="2564904"/>
            <a:ext cx="7217457" cy="3096344"/>
          </a:xfrm>
          <a:prstGeom prst="rect">
            <a:avLst/>
          </a:prstGeom>
          <a:noFill/>
        </p:spPr>
      </p:pic>
      <p:pic>
        <p:nvPicPr>
          <p:cNvPr id="8"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331640" y="1484784"/>
            <a:ext cx="6552728" cy="1569660"/>
          </a:xfrm>
          <a:prstGeom prst="rect">
            <a:avLst/>
          </a:prstGeom>
        </p:spPr>
        <p:txBody>
          <a:bodyPr wrap="square">
            <a:spAutoFit/>
          </a:bodyPr>
          <a:lstStyle/>
          <a:p>
            <a:r>
              <a:rPr lang="tr-TR" sz="2400" b="1" dirty="0" smtClean="0">
                <a:solidFill>
                  <a:srgbClr val="3366FF"/>
                </a:solidFill>
              </a:rPr>
              <a:t>Okul bahçesinde bulunan rögar, </a:t>
            </a:r>
            <a:r>
              <a:rPr lang="tr-TR" sz="2400" b="1" dirty="0" err="1" smtClean="0">
                <a:solidFill>
                  <a:srgbClr val="3366FF"/>
                </a:solidFill>
              </a:rPr>
              <a:t>foseptik</a:t>
            </a:r>
            <a:r>
              <a:rPr lang="tr-TR" sz="2400" b="1" dirty="0" smtClean="0">
                <a:solidFill>
                  <a:srgbClr val="3366FF"/>
                </a:solidFill>
              </a:rPr>
              <a:t>, telefon, su, kanalizasyon, kuyu, tesisat geçit yerlerindeki muhafazalar emniyetli mi? (Tercihen kilitli mi?)</a:t>
            </a:r>
            <a:endParaRPr lang="tr-TR" sz="2400" b="1" dirty="0">
              <a:solidFill>
                <a:srgbClr val="3366FF"/>
              </a:solidFill>
            </a:endParaRPr>
          </a:p>
        </p:txBody>
      </p:sp>
      <p:pic>
        <p:nvPicPr>
          <p:cNvPr id="8" name="7 Resim" descr="C:\Users\nurullah\Desktop\takip edilecek işler\RÖGAR KAPAKLARI.jpg"/>
          <p:cNvPicPr/>
          <p:nvPr/>
        </p:nvPicPr>
        <p:blipFill>
          <a:blip r:embed="rId2" cstate="print"/>
          <a:srcRect/>
          <a:stretch>
            <a:fillRect/>
          </a:stretch>
        </p:blipFill>
        <p:spPr bwMode="auto">
          <a:xfrm>
            <a:off x="1643042" y="3214686"/>
            <a:ext cx="5832648" cy="3240360"/>
          </a:xfrm>
          <a:prstGeom prst="rect">
            <a:avLst/>
          </a:prstGeom>
          <a:noFill/>
          <a:ln w="9525">
            <a:noFill/>
            <a:miter lim="800000"/>
            <a:headEnd/>
            <a:tailEnd/>
          </a:ln>
        </p:spPr>
      </p:pic>
      <p:sp>
        <p:nvSpPr>
          <p:cNvPr id="9" name="8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ÇUKURLAR</a:t>
            </a:r>
            <a:endParaRPr lang="tr-TR" sz="2800" b="1" dirty="0">
              <a:solidFill>
                <a:srgbClr val="FF0000"/>
              </a:solidFill>
            </a:endParaRPr>
          </a:p>
        </p:txBody>
      </p:sp>
      <p:pic>
        <p:nvPicPr>
          <p:cNvPr id="6"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FOSEPTİK ÇUKURU</a:t>
            </a:r>
            <a:endParaRPr lang="tr-TR" sz="2800" b="1" dirty="0">
              <a:solidFill>
                <a:srgbClr val="FF0000"/>
              </a:solidFill>
            </a:endParaRPr>
          </a:p>
        </p:txBody>
      </p:sp>
      <p:pic>
        <p:nvPicPr>
          <p:cNvPr id="9" name="Picture 1" descr="C:\Users\Casper\Desktop\İŞ KAZ\18.jpg"/>
          <p:cNvPicPr>
            <a:picLocks noChangeAspect="1" noChangeArrowheads="1"/>
          </p:cNvPicPr>
          <p:nvPr/>
        </p:nvPicPr>
        <p:blipFill>
          <a:blip r:embed="rId2" cstate="print"/>
          <a:srcRect/>
          <a:stretch>
            <a:fillRect/>
          </a:stretch>
        </p:blipFill>
        <p:spPr bwMode="auto">
          <a:xfrm>
            <a:off x="1115616" y="1556792"/>
            <a:ext cx="6696744" cy="4503378"/>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txBox="1">
            <a:spLocks/>
          </p:cNvSpPr>
          <p:nvPr/>
        </p:nvSpPr>
        <p:spPr>
          <a:xfrm>
            <a:off x="179512" y="2276872"/>
            <a:ext cx="3456384" cy="1284752"/>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rgbClr val="0000FF"/>
                </a:solidFill>
                <a:effectLst/>
                <a:uLnTx/>
                <a:uFillTx/>
                <a:latin typeface="+mj-lt"/>
                <a:ea typeface="+mj-ea"/>
                <a:cs typeface="+mj-cs"/>
              </a:rPr>
              <a:t>Böyle önlem</a:t>
            </a:r>
            <a:r>
              <a:rPr kumimoji="0" lang="tr-TR" sz="4400" b="1" i="0" u="none" strike="noStrike" kern="1200" cap="none" spc="0" normalizeH="0" noProof="0" dirty="0" smtClean="0">
                <a:ln>
                  <a:noFill/>
                </a:ln>
                <a:solidFill>
                  <a:srgbClr val="0000FF"/>
                </a:solidFill>
                <a:effectLst/>
                <a:uLnTx/>
                <a:uFillTx/>
                <a:latin typeface="+mj-lt"/>
                <a:ea typeface="+mj-ea"/>
                <a:cs typeface="+mj-cs"/>
              </a:rPr>
              <a:t> olmaz</a:t>
            </a:r>
            <a:r>
              <a:rPr kumimoji="0" lang="tr-TR" sz="4400" b="1" i="0" u="none" strike="noStrike" kern="1200" cap="none" spc="0" normalizeH="0" baseline="0" noProof="0" dirty="0" smtClean="0">
                <a:ln>
                  <a:noFill/>
                </a:ln>
                <a:solidFill>
                  <a:srgbClr val="0000FF"/>
                </a:solidFill>
                <a:effectLst/>
                <a:uLnTx/>
                <a:uFillTx/>
                <a:latin typeface="+mj-lt"/>
                <a:ea typeface="+mj-ea"/>
                <a:cs typeface="+mj-cs"/>
              </a:rPr>
              <a:t/>
            </a:r>
            <a:br>
              <a:rPr kumimoji="0" lang="tr-TR" sz="4400" b="1" i="0" u="none" strike="noStrike" kern="1200" cap="none" spc="0" normalizeH="0" baseline="0" noProof="0" dirty="0" smtClean="0">
                <a:ln>
                  <a:noFill/>
                </a:ln>
                <a:solidFill>
                  <a:srgbClr val="0000FF"/>
                </a:solidFill>
                <a:effectLst/>
                <a:uLnTx/>
                <a:uFillTx/>
                <a:latin typeface="+mj-lt"/>
                <a:ea typeface="+mj-ea"/>
                <a:cs typeface="+mj-cs"/>
              </a:rPr>
            </a:br>
            <a:endParaRPr kumimoji="0" lang="tr-TR" sz="4400" b="1" i="0" u="none" strike="noStrike" kern="1200" cap="none" spc="0" normalizeH="0" baseline="0" noProof="0" dirty="0">
              <a:ln>
                <a:noFill/>
              </a:ln>
              <a:solidFill>
                <a:srgbClr val="0000FF"/>
              </a:solidFill>
              <a:effectLst/>
              <a:uLnTx/>
              <a:uFillTx/>
              <a:latin typeface="+mj-lt"/>
              <a:ea typeface="+mj-ea"/>
              <a:cs typeface="+mj-cs"/>
            </a:endParaRPr>
          </a:p>
        </p:txBody>
      </p:sp>
      <p:pic>
        <p:nvPicPr>
          <p:cNvPr id="10" name="3 İçerik Yer Tutucusu" descr="http://www.cumhuriyet.com.tr/Archive/2014/11/27/150619_resource/ff.png">
            <a:hlinkClick r:id="rId2"/>
          </p:cNvPr>
          <p:cNvPicPr>
            <a:picLocks/>
          </p:cNvPicPr>
          <p:nvPr/>
        </p:nvPicPr>
        <p:blipFill>
          <a:blip r:embed="rId3" cstate="print"/>
          <a:stretch>
            <a:fillRect/>
          </a:stretch>
        </p:blipFill>
        <p:spPr bwMode="auto">
          <a:xfrm>
            <a:off x="4967536" y="1285860"/>
            <a:ext cx="4176464" cy="2952328"/>
          </a:xfrm>
          <a:prstGeom prst="rect">
            <a:avLst/>
          </a:prstGeom>
          <a:noFill/>
          <a:ln w="9525">
            <a:noFill/>
            <a:miter lim="800000"/>
            <a:headEnd/>
            <a:tailEnd/>
          </a:ln>
        </p:spPr>
      </p:pic>
      <p:pic>
        <p:nvPicPr>
          <p:cNvPr id="11" name="Picture 4" descr="http://www.sacitaslan.com/f1/4ed_d78b5.jpg">
            <a:hlinkClick r:id="rId4"/>
          </p:cNvPr>
          <p:cNvPicPr>
            <a:picLocks noChangeAspect="1" noChangeArrowheads="1"/>
          </p:cNvPicPr>
          <p:nvPr/>
        </p:nvPicPr>
        <p:blipFill>
          <a:blip r:embed="rId5" cstate="print"/>
          <a:srcRect/>
          <a:stretch>
            <a:fillRect/>
          </a:stretch>
        </p:blipFill>
        <p:spPr bwMode="auto">
          <a:xfrm>
            <a:off x="251520" y="4097609"/>
            <a:ext cx="4451795" cy="2355727"/>
          </a:xfrm>
          <a:prstGeom prst="rect">
            <a:avLst/>
          </a:prstGeom>
          <a:noFill/>
        </p:spPr>
      </p:pic>
      <p:sp>
        <p:nvSpPr>
          <p:cNvPr id="7" name="6 Metin kutusu"/>
          <p:cNvSpPr txBox="1"/>
          <p:nvPr/>
        </p:nvSpPr>
        <p:spPr>
          <a:xfrm>
            <a:off x="3059832" y="404664"/>
            <a:ext cx="3528392" cy="523220"/>
          </a:xfrm>
          <a:prstGeom prst="rect">
            <a:avLst/>
          </a:prstGeom>
          <a:noFill/>
        </p:spPr>
        <p:txBody>
          <a:bodyPr wrap="square" rtlCol="0">
            <a:spAutoFit/>
          </a:bodyPr>
          <a:lstStyle/>
          <a:p>
            <a:r>
              <a:rPr lang="tr-TR" sz="2800" b="1" dirty="0" smtClean="0">
                <a:solidFill>
                  <a:srgbClr val="FF0000"/>
                </a:solidFill>
              </a:rPr>
              <a:t>FOSEPTİK ÇUKURU</a:t>
            </a:r>
            <a:endParaRPr lang="tr-TR" sz="2800" b="1" dirty="0">
              <a:solidFill>
                <a:srgbClr val="FF0000"/>
              </a:solidFill>
            </a:endParaRPr>
          </a:p>
        </p:txBody>
      </p:sp>
      <p:pic>
        <p:nvPicPr>
          <p:cNvPr id="8" name="Picture 5" descr="http://www.3n.com.tr/images/once_logo_2.jpg">
            <a:hlinkClick r:id="rId6"/>
          </p:cNvPr>
          <p:cNvPicPr>
            <a:picLocks noChangeAspect="1" noChangeArrowheads="1"/>
          </p:cNvPicPr>
          <p:nvPr/>
        </p:nvPicPr>
        <p:blipFill>
          <a:blip r:embed="rId7"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BAHÇEDEKİ DİREKLER</a:t>
            </a:r>
            <a:endParaRPr lang="tr-TR" sz="2800" b="1" dirty="0">
              <a:solidFill>
                <a:srgbClr val="FF0000"/>
              </a:solidFill>
            </a:endParaRPr>
          </a:p>
        </p:txBody>
      </p:sp>
      <p:sp>
        <p:nvSpPr>
          <p:cNvPr id="7" name="6 Dikdörtgen"/>
          <p:cNvSpPr/>
          <p:nvPr/>
        </p:nvSpPr>
        <p:spPr>
          <a:xfrm>
            <a:off x="1142976" y="2214554"/>
            <a:ext cx="8001024" cy="1569660"/>
          </a:xfrm>
          <a:prstGeom prst="rect">
            <a:avLst/>
          </a:prstGeom>
        </p:spPr>
        <p:txBody>
          <a:bodyPr wrap="square">
            <a:spAutoFit/>
          </a:bodyPr>
          <a:lstStyle/>
          <a:p>
            <a:pPr lvl="0"/>
            <a:r>
              <a:rPr lang="tr-TR" sz="3200" dirty="0" smtClean="0">
                <a:solidFill>
                  <a:srgbClr val="3366FF"/>
                </a:solidFill>
              </a:rPr>
              <a:t>Bahçede bulunan basketbol potası, voleybol direkleri ve kale direkleri devrilmeyi önleyecek şekilde sağlamlaştırılmalıdır.</a:t>
            </a:r>
            <a:endParaRPr lang="tr-TR" sz="3200" dirty="0">
              <a:solidFill>
                <a:srgbClr val="3366FF"/>
              </a:solidFill>
            </a:endParaRPr>
          </a:p>
        </p:txBody>
      </p:sp>
      <p:sp>
        <p:nvSpPr>
          <p:cNvPr id="10" name="9 Dikdörtgen"/>
          <p:cNvSpPr/>
          <p:nvPr/>
        </p:nvSpPr>
        <p:spPr>
          <a:xfrm>
            <a:off x="2143108" y="4714884"/>
            <a:ext cx="4572000" cy="1569660"/>
          </a:xfrm>
          <a:prstGeom prst="rect">
            <a:avLst/>
          </a:prstGeom>
        </p:spPr>
        <p:txBody>
          <a:bodyPr>
            <a:spAutoFit/>
          </a:bodyPr>
          <a:lstStyle/>
          <a:p>
            <a:pPr algn="ctr"/>
            <a:r>
              <a:rPr lang="tr-TR" sz="3200" dirty="0" smtClean="0">
                <a:solidFill>
                  <a:srgbClr val="C00000"/>
                </a:solidFill>
              </a:rPr>
              <a:t>Okul Bahçesi değişik amaçlı sivri metallerden temizlenmiş mi?</a:t>
            </a:r>
            <a:endParaRPr lang="tr-TR" sz="3200" dirty="0">
              <a:solidFill>
                <a:srgbClr val="C00000"/>
              </a:solidFill>
            </a:endParaRPr>
          </a:p>
        </p:txBody>
      </p:sp>
      <p:pic>
        <p:nvPicPr>
          <p:cNvPr id="8"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3528392" cy="523220"/>
          </a:xfrm>
          <a:prstGeom prst="rect">
            <a:avLst/>
          </a:prstGeom>
          <a:noFill/>
        </p:spPr>
        <p:txBody>
          <a:bodyPr wrap="square" rtlCol="0">
            <a:spAutoFit/>
          </a:bodyPr>
          <a:lstStyle/>
          <a:p>
            <a:r>
              <a:rPr lang="tr-TR" sz="2800" b="1" dirty="0" smtClean="0">
                <a:solidFill>
                  <a:srgbClr val="FF0000"/>
                </a:solidFill>
              </a:rPr>
              <a:t>BAHÇEDEKİ DİREKLER</a:t>
            </a:r>
            <a:endParaRPr lang="tr-TR" sz="2800" b="1" dirty="0">
              <a:solidFill>
                <a:srgbClr val="FF0000"/>
              </a:solidFill>
            </a:endParaRPr>
          </a:p>
        </p:txBody>
      </p:sp>
      <p:pic>
        <p:nvPicPr>
          <p:cNvPr id="8" name="Picture 2" descr="C:\Users\Casper\Desktop\İŞ KAZ\15.jpg"/>
          <p:cNvPicPr>
            <a:picLocks noChangeAspect="1" noChangeArrowheads="1"/>
          </p:cNvPicPr>
          <p:nvPr/>
        </p:nvPicPr>
        <p:blipFill>
          <a:blip r:embed="rId2" cstate="print"/>
          <a:srcRect/>
          <a:stretch>
            <a:fillRect/>
          </a:stretch>
        </p:blipFill>
        <p:spPr bwMode="auto">
          <a:xfrm>
            <a:off x="1835696" y="1556791"/>
            <a:ext cx="5976664" cy="4503877"/>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536504" cy="523220"/>
          </a:xfrm>
          <a:prstGeom prst="rect">
            <a:avLst/>
          </a:prstGeom>
          <a:noFill/>
        </p:spPr>
        <p:txBody>
          <a:bodyPr wrap="square" rtlCol="0">
            <a:spAutoFit/>
          </a:bodyPr>
          <a:lstStyle/>
          <a:p>
            <a:r>
              <a:rPr lang="tr-TR" sz="2800" b="1" dirty="0" smtClean="0">
                <a:solidFill>
                  <a:srgbClr val="FF0000"/>
                </a:solidFill>
              </a:rPr>
              <a:t>TRAFO</a:t>
            </a:r>
            <a:endParaRPr lang="tr-TR" sz="2800" b="1" dirty="0">
              <a:solidFill>
                <a:srgbClr val="FF0000"/>
              </a:solidFill>
            </a:endParaRPr>
          </a:p>
        </p:txBody>
      </p:sp>
      <p:sp>
        <p:nvSpPr>
          <p:cNvPr id="9" name="8 Dikdörtgen"/>
          <p:cNvSpPr/>
          <p:nvPr/>
        </p:nvSpPr>
        <p:spPr>
          <a:xfrm>
            <a:off x="857192" y="1500174"/>
            <a:ext cx="8286808" cy="3293209"/>
          </a:xfrm>
          <a:prstGeom prst="rect">
            <a:avLst/>
          </a:prstGeom>
        </p:spPr>
        <p:txBody>
          <a:bodyPr wrap="square">
            <a:spAutoFit/>
          </a:bodyPr>
          <a:lstStyle/>
          <a:p>
            <a:r>
              <a:rPr lang="tr-TR" sz="4000" b="1" dirty="0" smtClean="0">
                <a:solidFill>
                  <a:srgbClr val="3366FF"/>
                </a:solidFill>
              </a:rPr>
              <a:t>Mümkünse Okul Bahçesindeki trafolar kaldırılmalı veya gerekli mercilerle iletişime geçilip gerekli güvenlik tedbirleri alınmalıdır.</a:t>
            </a:r>
          </a:p>
          <a:p>
            <a:endParaRPr lang="tr-TR" sz="2400" b="1" dirty="0" smtClean="0">
              <a:solidFill>
                <a:srgbClr val="3366FF"/>
              </a:solidFill>
            </a:endParaRPr>
          </a:p>
          <a:p>
            <a:endParaRPr lang="tr-TR" sz="2400" b="1" dirty="0">
              <a:solidFill>
                <a:srgbClr val="3366FF"/>
              </a:solidFill>
            </a:endParaRPr>
          </a:p>
        </p:txBody>
      </p:sp>
      <p:pic>
        <p:nvPicPr>
          <p:cNvPr id="8"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
        <p:nvSpPr>
          <p:cNvPr id="10" name="9 Dikdörtgen"/>
          <p:cNvSpPr/>
          <p:nvPr/>
        </p:nvSpPr>
        <p:spPr>
          <a:xfrm>
            <a:off x="0" y="5143512"/>
            <a:ext cx="9144000" cy="1077218"/>
          </a:xfrm>
          <a:prstGeom prst="rect">
            <a:avLst/>
          </a:prstGeom>
        </p:spPr>
        <p:txBody>
          <a:bodyPr wrap="square">
            <a:spAutoFit/>
          </a:bodyPr>
          <a:lstStyle/>
          <a:p>
            <a:pPr algn="ctr"/>
            <a:r>
              <a:rPr lang="tr-TR" sz="3200" b="1" dirty="0" smtClean="0">
                <a:solidFill>
                  <a:srgbClr val="3366FF"/>
                </a:solidFill>
              </a:rPr>
              <a:t>Bahçede varsa elektrik bağlantıları için muhafaza yapılmış mı?</a:t>
            </a:r>
            <a:endParaRPr lang="tr-TR" sz="3200" b="1" dirty="0">
              <a:solidFill>
                <a:srgbClr val="3366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536504" cy="523220"/>
          </a:xfrm>
          <a:prstGeom prst="rect">
            <a:avLst/>
          </a:prstGeom>
          <a:noFill/>
        </p:spPr>
        <p:txBody>
          <a:bodyPr wrap="square" rtlCol="0">
            <a:spAutoFit/>
          </a:bodyPr>
          <a:lstStyle/>
          <a:p>
            <a:r>
              <a:rPr lang="tr-TR" sz="2800" b="1" dirty="0" smtClean="0">
                <a:solidFill>
                  <a:srgbClr val="FF0000"/>
                </a:solidFill>
              </a:rPr>
              <a:t>TRAFO</a:t>
            </a:r>
            <a:endParaRPr lang="tr-TR" sz="2800" b="1" dirty="0">
              <a:solidFill>
                <a:srgbClr val="FF0000"/>
              </a:solidFill>
            </a:endParaRPr>
          </a:p>
        </p:txBody>
      </p:sp>
      <p:pic>
        <p:nvPicPr>
          <p:cNvPr id="8" name="Picture 3" descr="C:\Users\Casper\Desktop\İŞ KAZ\30.jpg"/>
          <p:cNvPicPr>
            <a:picLocks noChangeAspect="1" noChangeArrowheads="1"/>
          </p:cNvPicPr>
          <p:nvPr/>
        </p:nvPicPr>
        <p:blipFill>
          <a:blip r:embed="rId2" cstate="print"/>
          <a:srcRect/>
          <a:stretch>
            <a:fillRect/>
          </a:stretch>
        </p:blipFill>
        <p:spPr bwMode="auto">
          <a:xfrm>
            <a:off x="1043608" y="2420888"/>
            <a:ext cx="7056784" cy="2119702"/>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536504" cy="523220"/>
          </a:xfrm>
          <a:prstGeom prst="rect">
            <a:avLst/>
          </a:prstGeom>
          <a:noFill/>
        </p:spPr>
        <p:txBody>
          <a:bodyPr wrap="square" rtlCol="0">
            <a:spAutoFit/>
          </a:bodyPr>
          <a:lstStyle/>
          <a:p>
            <a:r>
              <a:rPr lang="tr-TR" sz="2800" b="1" dirty="0" smtClean="0">
                <a:solidFill>
                  <a:srgbClr val="FF0000"/>
                </a:solidFill>
              </a:rPr>
              <a:t>TRAFO</a:t>
            </a:r>
            <a:endParaRPr lang="tr-TR" sz="2800" b="1" dirty="0">
              <a:solidFill>
                <a:srgbClr val="FF0000"/>
              </a:solidFill>
            </a:endParaRPr>
          </a:p>
        </p:txBody>
      </p:sp>
      <p:pic>
        <p:nvPicPr>
          <p:cNvPr id="56322" name="Picture 2" descr="C:\Users\Casper\Desktop\İŞ KAZ\1b.jpg"/>
          <p:cNvPicPr>
            <a:picLocks noChangeAspect="1" noChangeArrowheads="1"/>
          </p:cNvPicPr>
          <p:nvPr/>
        </p:nvPicPr>
        <p:blipFill>
          <a:blip r:embed="rId2" cstate="print"/>
          <a:srcRect/>
          <a:stretch>
            <a:fillRect/>
          </a:stretch>
        </p:blipFill>
        <p:spPr bwMode="auto">
          <a:xfrm>
            <a:off x="2195736" y="1196752"/>
            <a:ext cx="5760640" cy="5192033"/>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1">
            <a:schemeClr val="accent4"/>
          </a:lnRef>
          <a:fillRef idx="2">
            <a:schemeClr val="accent4"/>
          </a:fillRef>
          <a:effectRef idx="1">
            <a:schemeClr val="accent4"/>
          </a:effectRef>
          <a:fontRef idx="minor">
            <a:schemeClr val="dk1"/>
          </a:fontRef>
        </p:style>
        <p:txBody>
          <a:bodyPr>
            <a:normAutofit/>
          </a:bodyPr>
          <a:lstStyle/>
          <a:p>
            <a:pPr algn="just" eaLnBrk="1" hangingPunct="1">
              <a:lnSpc>
                <a:spcPct val="80000"/>
              </a:lnSpc>
              <a:defRPr/>
            </a:pPr>
            <a:endParaRPr lang="tr-TR" b="1" dirty="0" smtClean="0">
              <a:solidFill>
                <a:srgbClr val="0070C0"/>
              </a:solidFill>
              <a:latin typeface="Arial" pitchFamily="34" charset="0"/>
              <a:cs typeface="Arial" pitchFamily="34" charset="0"/>
            </a:endParaRPr>
          </a:p>
          <a:p>
            <a:pPr eaLnBrk="1" hangingPunct="1">
              <a:lnSpc>
                <a:spcPct val="80000"/>
              </a:lnSpc>
              <a:defRPr/>
            </a:pPr>
            <a:r>
              <a:rPr lang="tr-TR" b="1" i="1" dirty="0" smtClean="0">
                <a:solidFill>
                  <a:srgbClr val="0070C0"/>
                </a:solidFill>
                <a:latin typeface="Arial" pitchFamily="34" charset="0"/>
                <a:cs typeface="Arial" pitchFamily="34" charset="0"/>
              </a:rPr>
              <a:t>RİSK:</a:t>
            </a:r>
            <a:r>
              <a:rPr lang="tr-TR" b="1" i="1" dirty="0" smtClean="0">
                <a:solidFill>
                  <a:schemeClr val="tx2">
                    <a:lumMod val="75000"/>
                  </a:schemeClr>
                </a:solidFill>
                <a:latin typeface="Arial" pitchFamily="34" charset="0"/>
                <a:cs typeface="Arial" pitchFamily="34" charset="0"/>
              </a:rPr>
              <a:t> </a:t>
            </a:r>
            <a:r>
              <a:rPr lang="tr-TR" i="1" dirty="0" smtClean="0">
                <a:latin typeface="Arial" pitchFamily="34" charset="0"/>
                <a:cs typeface="Arial" pitchFamily="34" charset="0"/>
              </a:rPr>
              <a:t>TEHLİKEDEN KAYNAKLANACAK KAYIP, YARALANMA YA DA BAŞKA ZARARLI SONUÇ MEYDANA GELME İHTİMALİNİ,</a:t>
            </a:r>
            <a:endParaRPr lang="tr-TR" b="1" i="1" dirty="0" smtClean="0">
              <a:solidFill>
                <a:srgbClr val="0070C0"/>
              </a:solidFill>
              <a:latin typeface="Arial" pitchFamily="34" charset="0"/>
              <a:cs typeface="Arial" pitchFamily="34" charset="0"/>
            </a:endParaRPr>
          </a:p>
          <a:p>
            <a:pPr eaLnBrk="1" hangingPunct="1">
              <a:lnSpc>
                <a:spcPct val="80000"/>
              </a:lnSpc>
              <a:defRPr/>
            </a:pPr>
            <a:endParaRPr lang="tr-TR" b="1" i="1" dirty="0" smtClean="0">
              <a:solidFill>
                <a:srgbClr val="0070C0"/>
              </a:solidFill>
              <a:latin typeface="Arial" pitchFamily="34" charset="0"/>
              <a:cs typeface="Arial" pitchFamily="34" charset="0"/>
            </a:endParaRPr>
          </a:p>
          <a:p>
            <a:pPr eaLnBrk="1" hangingPunct="1">
              <a:lnSpc>
                <a:spcPct val="80000"/>
              </a:lnSpc>
              <a:defRPr/>
            </a:pPr>
            <a:r>
              <a:rPr lang="tr-TR" b="1" i="1" dirty="0" smtClean="0">
                <a:solidFill>
                  <a:srgbClr val="0070C0"/>
                </a:solidFill>
                <a:latin typeface="Arial" pitchFamily="34" charset="0"/>
                <a:cs typeface="Arial" pitchFamily="34" charset="0"/>
              </a:rPr>
              <a:t>RİSK DEĞERLENDİRMESİ: </a:t>
            </a:r>
            <a:r>
              <a:rPr lang="tr-TR" i="1" dirty="0" smtClean="0">
                <a:solidFill>
                  <a:srgbClr val="FF0000"/>
                </a:solidFill>
                <a:latin typeface="Arial" pitchFamily="34" charset="0"/>
                <a:cs typeface="Arial" pitchFamily="34" charset="0"/>
              </a:rPr>
              <a:t>İŞYERİNDE VAR OLAN YA DA DIŞARIDAN GELEBİLECEK</a:t>
            </a:r>
            <a:r>
              <a:rPr lang="tr-TR" i="1" dirty="0" smtClean="0">
                <a:latin typeface="Arial" pitchFamily="34" charset="0"/>
                <a:cs typeface="Arial" pitchFamily="34" charset="0"/>
              </a:rPr>
              <a:t> </a:t>
            </a:r>
            <a:r>
              <a:rPr lang="tr-TR" i="1" dirty="0" smtClean="0">
                <a:solidFill>
                  <a:srgbClr val="FF0000"/>
                </a:solidFill>
                <a:latin typeface="Arial" pitchFamily="34" charset="0"/>
                <a:cs typeface="Arial" pitchFamily="34" charset="0"/>
              </a:rPr>
              <a:t>TEHLİKELERİN BELİRLENMESİ</a:t>
            </a:r>
            <a:r>
              <a:rPr lang="tr-TR" i="1" dirty="0" smtClean="0">
                <a:latin typeface="Arial" pitchFamily="34" charset="0"/>
                <a:cs typeface="Arial" pitchFamily="34" charset="0"/>
              </a:rPr>
              <a:t>, BU TEHLİKELERİN RİSKE DÖNÜŞMESİNE YOL AÇAN FAKTÖRLER İLE TEHLİKELERDEN KAYNAKLANAN RİSKLERİN ANALİZ EDİLEREK DERECELENDİRİLMESİ VE KONTROL TEDBİRLERİNİN KARARLAŞTIRILMASI AMACIYLA YAPILMASI GEREKLİ ÇALIŞMALARI,</a:t>
            </a:r>
          </a:p>
          <a:p>
            <a:pPr>
              <a:defRPr/>
            </a:pPr>
            <a:endParaRPr lang="tr-TR"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571604" y="0"/>
            <a:ext cx="7572396" cy="1323439"/>
          </a:xfrm>
          <a:prstGeom prst="rect">
            <a:avLst/>
          </a:prstGeom>
          <a:noFill/>
        </p:spPr>
        <p:txBody>
          <a:bodyPr wrap="square" rtlCol="0">
            <a:spAutoFit/>
          </a:bodyPr>
          <a:lstStyle/>
          <a:p>
            <a:pPr algn="ctr"/>
            <a:r>
              <a:rPr lang="tr-TR" sz="2800" b="1" dirty="0" smtClean="0">
                <a:solidFill>
                  <a:srgbClr val="FF0000"/>
                </a:solidFill>
              </a:rPr>
              <a:t> </a:t>
            </a:r>
            <a:r>
              <a:rPr lang="tr-TR" sz="4000" b="1" dirty="0" smtClean="0">
                <a:solidFill>
                  <a:srgbClr val="FF0000"/>
                </a:solidFill>
              </a:rPr>
              <a:t>OKUL BAHÇESİNDE  TRAFİK</a:t>
            </a:r>
            <a:endParaRPr lang="tr-TR" sz="2800" b="1" dirty="0">
              <a:solidFill>
                <a:srgbClr val="FF0000"/>
              </a:solidFill>
            </a:endParaRPr>
          </a:p>
        </p:txBody>
      </p:sp>
      <p:sp>
        <p:nvSpPr>
          <p:cNvPr id="9" name="8 Dikdörtgen"/>
          <p:cNvSpPr/>
          <p:nvPr/>
        </p:nvSpPr>
        <p:spPr>
          <a:xfrm>
            <a:off x="1000100" y="1857364"/>
            <a:ext cx="5357850" cy="1384995"/>
          </a:xfrm>
          <a:prstGeom prst="rect">
            <a:avLst/>
          </a:prstGeom>
        </p:spPr>
        <p:txBody>
          <a:bodyPr wrap="square">
            <a:spAutoFit/>
          </a:bodyPr>
          <a:lstStyle/>
          <a:p>
            <a:r>
              <a:rPr lang="tr-TR" sz="2800" b="1" dirty="0" smtClean="0">
                <a:solidFill>
                  <a:srgbClr val="0000FF"/>
                </a:solidFill>
              </a:rPr>
              <a:t>1. Araç Park yerleri ile öğrenciler arasında emniyetli mesafe var mı?</a:t>
            </a:r>
            <a:endParaRPr lang="tr-TR" sz="2800" b="1" dirty="0">
              <a:solidFill>
                <a:srgbClr val="0000FF"/>
              </a:solidFill>
            </a:endParaRPr>
          </a:p>
        </p:txBody>
      </p:sp>
      <p:sp>
        <p:nvSpPr>
          <p:cNvPr id="11" name="10 Dikdörtgen"/>
          <p:cNvSpPr/>
          <p:nvPr/>
        </p:nvSpPr>
        <p:spPr>
          <a:xfrm>
            <a:off x="3786182" y="5072074"/>
            <a:ext cx="5357818" cy="1569660"/>
          </a:xfrm>
          <a:prstGeom prst="rect">
            <a:avLst/>
          </a:prstGeom>
        </p:spPr>
        <p:txBody>
          <a:bodyPr wrap="square">
            <a:spAutoFit/>
          </a:bodyPr>
          <a:lstStyle/>
          <a:p>
            <a:r>
              <a:rPr lang="tr-TR" sz="3200" b="1" dirty="0" smtClean="0">
                <a:solidFill>
                  <a:srgbClr val="0000FF"/>
                </a:solidFill>
                <a:latin typeface="Calibri" pitchFamily="34" charset="0"/>
                <a:ea typeface="Calibri" pitchFamily="34" charset="0"/>
                <a:cs typeface="Times New Roman" pitchFamily="18" charset="0"/>
              </a:rPr>
              <a:t>3. </a:t>
            </a:r>
            <a:r>
              <a:rPr lang="es-ES" sz="3200" b="1" dirty="0" smtClean="0">
                <a:solidFill>
                  <a:srgbClr val="0000FF"/>
                </a:solidFill>
                <a:latin typeface="Calibri" pitchFamily="34" charset="0"/>
                <a:ea typeface="Calibri" pitchFamily="34" charset="0"/>
                <a:cs typeface="Times New Roman" pitchFamily="18" charset="0"/>
              </a:rPr>
              <a:t>Okul içi hız sınırı 10 km</a:t>
            </a:r>
            <a:r>
              <a:rPr lang="tr-TR" sz="3200" b="1" dirty="0" smtClean="0">
                <a:solidFill>
                  <a:srgbClr val="0000FF"/>
                </a:solidFill>
                <a:latin typeface="Calibri" pitchFamily="34" charset="0"/>
                <a:ea typeface="Calibri" pitchFamily="34" charset="0"/>
                <a:cs typeface="Times New Roman" pitchFamily="18" charset="0"/>
              </a:rPr>
              <a:t>/h dir</a:t>
            </a:r>
            <a:r>
              <a:rPr lang="es-ES" sz="3200" b="1" dirty="0" smtClean="0">
                <a:solidFill>
                  <a:srgbClr val="0000FF"/>
                </a:solidFill>
                <a:latin typeface="Calibri" pitchFamily="34" charset="0"/>
                <a:ea typeface="Calibri" pitchFamily="34" charset="0"/>
                <a:cs typeface="Times New Roman" pitchFamily="18" charset="0"/>
              </a:rPr>
              <a:t>. Araçların öğrenci alanına girişi yasaktır.</a:t>
            </a:r>
            <a:endParaRPr lang="tr-TR" sz="3200" dirty="0">
              <a:solidFill>
                <a:srgbClr val="0000FF"/>
              </a:solidFill>
            </a:endParaRPr>
          </a:p>
        </p:txBody>
      </p:sp>
      <p:sp>
        <p:nvSpPr>
          <p:cNvPr id="7" name="6 Dikdörtgen"/>
          <p:cNvSpPr/>
          <p:nvPr/>
        </p:nvSpPr>
        <p:spPr>
          <a:xfrm>
            <a:off x="2143108" y="3429000"/>
            <a:ext cx="5929354" cy="1384995"/>
          </a:xfrm>
          <a:prstGeom prst="rect">
            <a:avLst/>
          </a:prstGeom>
        </p:spPr>
        <p:txBody>
          <a:bodyPr wrap="square">
            <a:spAutoFit/>
          </a:bodyPr>
          <a:lstStyle/>
          <a:p>
            <a:r>
              <a:rPr lang="tr-TR" sz="2800" b="1" dirty="0" smtClean="0">
                <a:solidFill>
                  <a:srgbClr val="0000FF"/>
                </a:solidFill>
              </a:rPr>
              <a:t>2. Ziyaretçilerin ve araçların giriş  çıkışları  ile ilgili prosedür belirlenmiş mi?</a:t>
            </a:r>
            <a:endParaRPr lang="tr-TR" sz="2800" b="1" dirty="0">
              <a:solidFill>
                <a:srgbClr val="0000FF"/>
              </a:solidFill>
            </a:endParaRPr>
          </a:p>
        </p:txBody>
      </p:sp>
      <p:pic>
        <p:nvPicPr>
          <p:cNvPr id="8" name="Picture 5" descr="http://www.3n.com.tr/images/once_logo_2.jpg">
            <a:hlinkClick r:id="rId2"/>
          </p:cNvPr>
          <p:cNvPicPr>
            <a:picLocks noChangeAspect="1" noChangeArrowheads="1"/>
          </p:cNvPicPr>
          <p:nvPr/>
        </p:nvPicPr>
        <p:blipFill>
          <a:blip r:embed="rId3"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 OKUL BAHÇESİNDE TRAFİK</a:t>
            </a:r>
            <a:endParaRPr lang="tr-TR" sz="2800" b="1" dirty="0">
              <a:solidFill>
                <a:srgbClr val="FF0000"/>
              </a:solidFill>
            </a:endParaRPr>
          </a:p>
        </p:txBody>
      </p:sp>
      <p:pic>
        <p:nvPicPr>
          <p:cNvPr id="18433" name="Picture 1" descr="C:\Users\Casper\Desktop\İŞ KAZ\17.jpg"/>
          <p:cNvPicPr>
            <a:picLocks noChangeAspect="1" noChangeArrowheads="1"/>
          </p:cNvPicPr>
          <p:nvPr/>
        </p:nvPicPr>
        <p:blipFill>
          <a:blip r:embed="rId2" cstate="print"/>
          <a:srcRect/>
          <a:stretch>
            <a:fillRect/>
          </a:stretch>
        </p:blipFill>
        <p:spPr bwMode="auto">
          <a:xfrm>
            <a:off x="1331640" y="1484784"/>
            <a:ext cx="6120680" cy="4791588"/>
          </a:xfrm>
          <a:prstGeom prst="rect">
            <a:avLst/>
          </a:prstGeom>
          <a:noFill/>
        </p:spPr>
      </p:pic>
      <p:pic>
        <p:nvPicPr>
          <p:cNvPr id="5"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2483768" y="476672"/>
            <a:ext cx="5688632" cy="523220"/>
          </a:xfrm>
          <a:prstGeom prst="rect">
            <a:avLst/>
          </a:prstGeom>
          <a:noFill/>
        </p:spPr>
        <p:txBody>
          <a:bodyPr wrap="square" rtlCol="0">
            <a:spAutoFit/>
          </a:bodyPr>
          <a:lstStyle/>
          <a:p>
            <a:r>
              <a:rPr lang="tr-TR" sz="2800" b="1" dirty="0" smtClean="0">
                <a:solidFill>
                  <a:srgbClr val="FF0000"/>
                </a:solidFill>
              </a:rPr>
              <a:t> BUZLU/KAYGAN MERDİVENLER</a:t>
            </a:r>
            <a:endParaRPr lang="tr-TR" sz="2800" b="1" dirty="0">
              <a:solidFill>
                <a:srgbClr val="FF0000"/>
              </a:solidFill>
            </a:endParaRPr>
          </a:p>
        </p:txBody>
      </p:sp>
      <p:sp>
        <p:nvSpPr>
          <p:cNvPr id="10" name="9 Dikdörtgen"/>
          <p:cNvSpPr/>
          <p:nvPr/>
        </p:nvSpPr>
        <p:spPr>
          <a:xfrm>
            <a:off x="1907704" y="1268760"/>
            <a:ext cx="6552728" cy="830997"/>
          </a:xfrm>
          <a:prstGeom prst="rect">
            <a:avLst/>
          </a:prstGeom>
        </p:spPr>
        <p:txBody>
          <a:bodyPr wrap="square">
            <a:spAutoFit/>
          </a:bodyPr>
          <a:lstStyle/>
          <a:p>
            <a:r>
              <a:rPr lang="tr-TR" sz="2400" b="1" dirty="0" smtClean="0">
                <a:solidFill>
                  <a:srgbClr val="0070C0"/>
                </a:solidFill>
              </a:rPr>
              <a:t>Okul </a:t>
            </a:r>
            <a:r>
              <a:rPr lang="tr-TR" sz="2400" b="1" dirty="0" err="1" smtClean="0">
                <a:solidFill>
                  <a:srgbClr val="0070C0"/>
                </a:solidFill>
              </a:rPr>
              <a:t>bahcesi</a:t>
            </a:r>
            <a:r>
              <a:rPr lang="tr-TR" sz="2400" b="1" dirty="0" smtClean="0">
                <a:solidFill>
                  <a:srgbClr val="0070C0"/>
                </a:solidFill>
              </a:rPr>
              <a:t> ve girişleri kaygan zeminden arındırılmış mı?</a:t>
            </a:r>
            <a:endParaRPr lang="tr-TR" sz="2400" b="1" dirty="0">
              <a:solidFill>
                <a:srgbClr val="0070C0"/>
              </a:solidFill>
            </a:endParaRPr>
          </a:p>
        </p:txBody>
      </p:sp>
      <p:pic>
        <p:nvPicPr>
          <p:cNvPr id="22531" name="Picture 3" descr="C:\Users\Casper\Desktop\İŞ KAZ\23.jpg"/>
          <p:cNvPicPr>
            <a:picLocks noChangeAspect="1" noChangeArrowheads="1"/>
          </p:cNvPicPr>
          <p:nvPr/>
        </p:nvPicPr>
        <p:blipFill>
          <a:blip r:embed="rId2" cstate="print"/>
          <a:srcRect/>
          <a:stretch>
            <a:fillRect/>
          </a:stretch>
        </p:blipFill>
        <p:spPr bwMode="auto">
          <a:xfrm>
            <a:off x="323528" y="2760964"/>
            <a:ext cx="6624736" cy="3390038"/>
          </a:xfrm>
          <a:prstGeom prst="rect">
            <a:avLst/>
          </a:prstGeom>
          <a:noFill/>
        </p:spPr>
      </p:pic>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KAR – BUZ SARKIKLAR</a:t>
            </a:r>
            <a:endParaRPr lang="tr-TR" sz="2800" b="1" dirty="0">
              <a:solidFill>
                <a:srgbClr val="FF0000"/>
              </a:solidFill>
            </a:endParaRPr>
          </a:p>
        </p:txBody>
      </p:sp>
      <p:sp>
        <p:nvSpPr>
          <p:cNvPr id="9" name="8 Dikdörtgen"/>
          <p:cNvSpPr/>
          <p:nvPr/>
        </p:nvSpPr>
        <p:spPr>
          <a:xfrm>
            <a:off x="1763688" y="1196752"/>
            <a:ext cx="6264696" cy="954107"/>
          </a:xfrm>
          <a:prstGeom prst="rect">
            <a:avLst/>
          </a:prstGeom>
        </p:spPr>
        <p:txBody>
          <a:bodyPr wrap="square">
            <a:spAutoFit/>
          </a:bodyPr>
          <a:lstStyle/>
          <a:p>
            <a:r>
              <a:rPr lang="tr-TR" sz="2800" b="1" dirty="0" smtClean="0">
                <a:solidFill>
                  <a:srgbClr val="0070C0"/>
                </a:solidFill>
              </a:rPr>
              <a:t>Özellikle kış mevsimlerinde </a:t>
            </a:r>
            <a:r>
              <a:rPr lang="tr-TR" sz="2800" b="1" dirty="0" err="1" smtClean="0">
                <a:solidFill>
                  <a:srgbClr val="0070C0"/>
                </a:solidFill>
              </a:rPr>
              <a:t>domuş</a:t>
            </a:r>
            <a:r>
              <a:rPr lang="tr-TR" sz="2800" b="1" dirty="0" smtClean="0">
                <a:solidFill>
                  <a:srgbClr val="0070C0"/>
                </a:solidFill>
              </a:rPr>
              <a:t> sarkıklar için önlem alınmış mı?</a:t>
            </a:r>
            <a:endParaRPr lang="tr-TR" sz="2800" b="1" dirty="0">
              <a:solidFill>
                <a:srgbClr val="0070C0"/>
              </a:solidFill>
            </a:endParaRPr>
          </a:p>
        </p:txBody>
      </p:sp>
      <p:pic>
        <p:nvPicPr>
          <p:cNvPr id="7" name="6 Resim" descr="C:\Users\nurullah\Desktop\KAR BUZ DÜŞEBİLİR.jpg"/>
          <p:cNvPicPr/>
          <p:nvPr/>
        </p:nvPicPr>
        <p:blipFill>
          <a:blip r:embed="rId2" cstate="print"/>
          <a:srcRect/>
          <a:stretch>
            <a:fillRect/>
          </a:stretch>
        </p:blipFill>
        <p:spPr bwMode="auto">
          <a:xfrm>
            <a:off x="0" y="2132856"/>
            <a:ext cx="3347864" cy="2808312"/>
          </a:xfrm>
          <a:prstGeom prst="rect">
            <a:avLst/>
          </a:prstGeom>
          <a:noFill/>
          <a:ln w="9525">
            <a:noFill/>
            <a:miter lim="800000"/>
            <a:headEnd/>
            <a:tailEnd/>
          </a:ln>
        </p:spPr>
      </p:pic>
      <p:sp>
        <p:nvSpPr>
          <p:cNvPr id="8" name="7 Dikdörtgen"/>
          <p:cNvSpPr/>
          <p:nvPr/>
        </p:nvSpPr>
        <p:spPr>
          <a:xfrm>
            <a:off x="755576" y="4653136"/>
            <a:ext cx="2520280" cy="369332"/>
          </a:xfrm>
          <a:prstGeom prst="rect">
            <a:avLst/>
          </a:prstGeom>
        </p:spPr>
        <p:txBody>
          <a:bodyPr wrap="square">
            <a:spAutoFit/>
          </a:bodyPr>
          <a:lstStyle/>
          <a:p>
            <a:r>
              <a:rPr lang="tr-TR" b="1" dirty="0" smtClean="0">
                <a:solidFill>
                  <a:srgbClr val="FF0000"/>
                </a:solidFill>
              </a:rPr>
              <a:t>TABELASI ASILMALIDIR</a:t>
            </a:r>
            <a:endParaRPr lang="tr-TR" dirty="0">
              <a:solidFill>
                <a:srgbClr val="FF0000"/>
              </a:solidFill>
            </a:endParaRPr>
          </a:p>
        </p:txBody>
      </p:sp>
      <p:pic>
        <p:nvPicPr>
          <p:cNvPr id="22530" name="Picture 2" descr="C:\Users\Casper\Desktop\İŞ KAZ\22A.jpg"/>
          <p:cNvPicPr>
            <a:picLocks noChangeAspect="1" noChangeArrowheads="1"/>
          </p:cNvPicPr>
          <p:nvPr/>
        </p:nvPicPr>
        <p:blipFill>
          <a:blip r:embed="rId3" cstate="print"/>
          <a:srcRect/>
          <a:stretch>
            <a:fillRect/>
          </a:stretch>
        </p:blipFill>
        <p:spPr bwMode="auto">
          <a:xfrm>
            <a:off x="3419872" y="2420888"/>
            <a:ext cx="5531070" cy="4032448"/>
          </a:xfrm>
          <a:prstGeom prst="rect">
            <a:avLst/>
          </a:prstGeom>
          <a:noFill/>
        </p:spPr>
      </p:pic>
      <p:pic>
        <p:nvPicPr>
          <p:cNvPr id="10" name="Picture 5" descr="http://www.3n.com.tr/images/once_logo_2.jpg">
            <a:hlinkClick r:id="rId4"/>
          </p:cNvPr>
          <p:cNvPicPr>
            <a:picLocks noChangeAspect="1" noChangeArrowheads="1"/>
          </p:cNvPicPr>
          <p:nvPr/>
        </p:nvPicPr>
        <p:blipFill>
          <a:blip r:embed="rId5"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 ENGELLİ RAMPASI</a:t>
            </a:r>
            <a:endParaRPr lang="tr-TR" sz="2800" b="1" dirty="0">
              <a:solidFill>
                <a:srgbClr val="FF0000"/>
              </a:solidFill>
            </a:endParaRPr>
          </a:p>
        </p:txBody>
      </p:sp>
      <p:sp>
        <p:nvSpPr>
          <p:cNvPr id="9" name="8 Dikdörtgen"/>
          <p:cNvSpPr/>
          <p:nvPr/>
        </p:nvSpPr>
        <p:spPr>
          <a:xfrm>
            <a:off x="1763688" y="1196752"/>
            <a:ext cx="6264696" cy="954107"/>
          </a:xfrm>
          <a:prstGeom prst="rect">
            <a:avLst/>
          </a:prstGeom>
        </p:spPr>
        <p:txBody>
          <a:bodyPr wrap="square">
            <a:spAutoFit/>
          </a:bodyPr>
          <a:lstStyle/>
          <a:p>
            <a:pPr lvl="0"/>
            <a:r>
              <a:rPr lang="tr-TR" sz="2800" dirty="0" smtClean="0">
                <a:solidFill>
                  <a:srgbClr val="0070C0"/>
                </a:solidFill>
              </a:rPr>
              <a:t>Engelli merdivenleri için uygun korkuluklar yapılmalı</a:t>
            </a:r>
            <a:endParaRPr lang="tr-TR" sz="2800" dirty="0">
              <a:solidFill>
                <a:srgbClr val="0070C0"/>
              </a:solidFill>
            </a:endParaRPr>
          </a:p>
        </p:txBody>
      </p:sp>
      <p:pic>
        <p:nvPicPr>
          <p:cNvPr id="10" name="9 Resim" descr="C:\Users\nurullah\Desktop\takip edilecek işler\ENGELLİ MERDİVENLERİ.jpg"/>
          <p:cNvPicPr/>
          <p:nvPr/>
        </p:nvPicPr>
        <p:blipFill>
          <a:blip r:embed="rId2" cstate="print"/>
          <a:srcRect/>
          <a:stretch>
            <a:fillRect/>
          </a:stretch>
        </p:blipFill>
        <p:spPr bwMode="auto">
          <a:xfrm>
            <a:off x="1331640" y="2348880"/>
            <a:ext cx="6120680" cy="3672408"/>
          </a:xfrm>
          <a:prstGeom prst="rect">
            <a:avLst/>
          </a:prstGeom>
          <a:noFill/>
          <a:ln w="9525">
            <a:noFill/>
            <a:miter lim="800000"/>
            <a:headEnd/>
            <a:tailEnd/>
          </a:ln>
        </p:spPr>
      </p:pic>
      <p:pic>
        <p:nvPicPr>
          <p:cNvPr id="7"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B050"/>
                </a:solidFill>
              </a:rPr>
              <a:t>ACİL ÇIKIŞLAR</a:t>
            </a:r>
            <a:endParaRPr lang="tr-TR" sz="2800" b="1" dirty="0">
              <a:solidFill>
                <a:srgbClr val="00B050"/>
              </a:solidFill>
            </a:endParaRPr>
          </a:p>
        </p:txBody>
      </p:sp>
      <p:sp>
        <p:nvSpPr>
          <p:cNvPr id="7" name="6 Dikdörtgen"/>
          <p:cNvSpPr/>
          <p:nvPr/>
        </p:nvSpPr>
        <p:spPr>
          <a:xfrm>
            <a:off x="971600" y="1412776"/>
            <a:ext cx="7632848" cy="1815882"/>
          </a:xfrm>
          <a:prstGeom prst="rect">
            <a:avLst/>
          </a:prstGeom>
        </p:spPr>
        <p:txBody>
          <a:bodyPr wrap="square">
            <a:spAutoFit/>
          </a:bodyPr>
          <a:lstStyle/>
          <a:p>
            <a:pPr lvl="0"/>
            <a:r>
              <a:rPr lang="tr-TR" sz="2800" dirty="0" smtClean="0">
                <a:solidFill>
                  <a:srgbClr val="00B050"/>
                </a:solidFill>
              </a:rPr>
              <a:t>Acil çıkış levhaları uygun ve görünür bir şekilde acil çıkış kapılarını veya yönlerini göstermelidir.</a:t>
            </a:r>
          </a:p>
          <a:p>
            <a:r>
              <a:rPr lang="tr-TR" sz="2800" dirty="0" smtClean="0">
                <a:solidFill>
                  <a:srgbClr val="00B050"/>
                </a:solidFill>
              </a:rPr>
              <a:t>Acil çıkış uyarı levhalarının çıkışı gösterecek şekilde konumlandırılması sağlanmalı </a:t>
            </a:r>
            <a:endParaRPr lang="tr-TR" sz="2800" dirty="0">
              <a:solidFill>
                <a:srgbClr val="00B050"/>
              </a:solidFill>
            </a:endParaRPr>
          </a:p>
        </p:txBody>
      </p:sp>
      <p:pic>
        <p:nvPicPr>
          <p:cNvPr id="8" name="7 Resim" descr="C:\Users\nurullah\Desktop\takip edilecek işler\ACİL ÇIKIŞ LEVHALARI.jpg"/>
          <p:cNvPicPr/>
          <p:nvPr/>
        </p:nvPicPr>
        <p:blipFill>
          <a:blip r:embed="rId2" cstate="print"/>
          <a:srcRect/>
          <a:stretch>
            <a:fillRect/>
          </a:stretch>
        </p:blipFill>
        <p:spPr bwMode="auto">
          <a:xfrm>
            <a:off x="1403648" y="3212976"/>
            <a:ext cx="5328592" cy="3024336"/>
          </a:xfrm>
          <a:prstGeom prst="rect">
            <a:avLst/>
          </a:prstGeom>
          <a:noFill/>
          <a:ln w="9525">
            <a:noFill/>
            <a:miter lim="800000"/>
            <a:headEnd/>
            <a:tailEnd/>
          </a:ln>
        </p:spPr>
      </p:pic>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00B050"/>
                </a:solidFill>
              </a:rPr>
              <a:t>ACİL ÇIKIŞLAR</a:t>
            </a:r>
            <a:endParaRPr lang="tr-TR" sz="2800" b="1" dirty="0">
              <a:solidFill>
                <a:srgbClr val="00B050"/>
              </a:solidFill>
            </a:endParaRPr>
          </a:p>
        </p:txBody>
      </p:sp>
      <p:sp>
        <p:nvSpPr>
          <p:cNvPr id="7" name="6 Dikdörtgen"/>
          <p:cNvSpPr/>
          <p:nvPr/>
        </p:nvSpPr>
        <p:spPr>
          <a:xfrm>
            <a:off x="683568" y="1412776"/>
            <a:ext cx="7632848" cy="954107"/>
          </a:xfrm>
          <a:prstGeom prst="rect">
            <a:avLst/>
          </a:prstGeom>
        </p:spPr>
        <p:txBody>
          <a:bodyPr wrap="square">
            <a:spAutoFit/>
          </a:bodyPr>
          <a:lstStyle/>
          <a:p>
            <a:pPr lvl="0"/>
            <a:r>
              <a:rPr lang="tr-TR" sz="2800" dirty="0" smtClean="0">
                <a:solidFill>
                  <a:srgbClr val="00B050"/>
                </a:solidFill>
              </a:rPr>
              <a:t>Acil çıkış kapılarının önündeki engeller kaldırılmalıdır.</a:t>
            </a:r>
            <a:endParaRPr lang="tr-TR" sz="2800" dirty="0">
              <a:solidFill>
                <a:srgbClr val="00B050"/>
              </a:solidFill>
            </a:endParaRPr>
          </a:p>
        </p:txBody>
      </p:sp>
      <p:pic>
        <p:nvPicPr>
          <p:cNvPr id="9" name="8 Resim" descr="C:\Users\nurullah\Desktop\takip edilecek işler\ACİL ÇIKIŞ KAPILARI.jpg"/>
          <p:cNvPicPr/>
          <p:nvPr/>
        </p:nvPicPr>
        <p:blipFill>
          <a:blip r:embed="rId2" cstate="print"/>
          <a:srcRect/>
          <a:stretch>
            <a:fillRect/>
          </a:stretch>
        </p:blipFill>
        <p:spPr bwMode="auto">
          <a:xfrm>
            <a:off x="3740646" y="2582752"/>
            <a:ext cx="5079826" cy="3798576"/>
          </a:xfrm>
          <a:prstGeom prst="rect">
            <a:avLst/>
          </a:prstGeom>
          <a:noFill/>
          <a:ln w="9525">
            <a:noFill/>
            <a:miter lim="800000"/>
            <a:headEnd/>
            <a:tailEnd/>
          </a:ln>
        </p:spPr>
      </p:pic>
      <p:sp>
        <p:nvSpPr>
          <p:cNvPr id="10" name="9 Dikdörtgen"/>
          <p:cNvSpPr/>
          <p:nvPr/>
        </p:nvSpPr>
        <p:spPr>
          <a:xfrm>
            <a:off x="611560" y="2636912"/>
            <a:ext cx="2952328" cy="954107"/>
          </a:xfrm>
          <a:prstGeom prst="rect">
            <a:avLst/>
          </a:prstGeom>
        </p:spPr>
        <p:txBody>
          <a:bodyPr wrap="square">
            <a:spAutoFit/>
          </a:bodyPr>
          <a:lstStyle/>
          <a:p>
            <a:pPr lvl="0"/>
            <a:r>
              <a:rPr lang="tr-TR" sz="2800" dirty="0" smtClean="0">
                <a:solidFill>
                  <a:srgbClr val="00B050"/>
                </a:solidFill>
              </a:rPr>
              <a:t>Acil çıkış kapıları dışa açılmalıdır.</a:t>
            </a:r>
            <a:endParaRPr lang="tr-TR" sz="2800" dirty="0">
              <a:solidFill>
                <a:srgbClr val="00B050"/>
              </a:solidFill>
            </a:endParaRPr>
          </a:p>
        </p:txBody>
      </p:sp>
      <p:sp>
        <p:nvSpPr>
          <p:cNvPr id="8" name="7 Dikdörtgen"/>
          <p:cNvSpPr/>
          <p:nvPr/>
        </p:nvSpPr>
        <p:spPr>
          <a:xfrm>
            <a:off x="755576" y="3933056"/>
            <a:ext cx="2016224" cy="1015663"/>
          </a:xfrm>
          <a:prstGeom prst="rect">
            <a:avLst/>
          </a:prstGeom>
        </p:spPr>
        <p:txBody>
          <a:bodyPr wrap="square">
            <a:spAutoFit/>
          </a:bodyPr>
          <a:lstStyle/>
          <a:p>
            <a:r>
              <a:rPr lang="tr-TR" sz="2000" dirty="0" smtClean="0">
                <a:solidFill>
                  <a:srgbClr val="FF0000"/>
                </a:solidFill>
              </a:rPr>
              <a:t>Yangın merdiveni kullanılabilir durumda mı? </a:t>
            </a:r>
            <a:endParaRPr lang="tr-TR" sz="2000" dirty="0">
              <a:solidFill>
                <a:srgbClr val="FF0000"/>
              </a:solidFill>
            </a:endParaRPr>
          </a:p>
        </p:txBody>
      </p:sp>
      <p:pic>
        <p:nvPicPr>
          <p:cNvPr id="11"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ACİL DURUM TELEFONLARI</a:t>
            </a:r>
            <a:endParaRPr lang="tr-TR" sz="2800" b="1" dirty="0">
              <a:solidFill>
                <a:srgbClr val="FF0000"/>
              </a:solidFill>
            </a:endParaRPr>
          </a:p>
        </p:txBody>
      </p:sp>
      <p:sp>
        <p:nvSpPr>
          <p:cNvPr id="7" name="6 Dikdörtgen"/>
          <p:cNvSpPr/>
          <p:nvPr/>
        </p:nvSpPr>
        <p:spPr>
          <a:xfrm>
            <a:off x="971600" y="1412776"/>
            <a:ext cx="7632848" cy="1384995"/>
          </a:xfrm>
          <a:prstGeom prst="rect">
            <a:avLst/>
          </a:prstGeom>
        </p:spPr>
        <p:txBody>
          <a:bodyPr wrap="square">
            <a:spAutoFit/>
          </a:bodyPr>
          <a:lstStyle/>
          <a:p>
            <a:pPr lvl="0"/>
            <a:r>
              <a:rPr lang="tr-TR" sz="2800" dirty="0" smtClean="0">
                <a:solidFill>
                  <a:srgbClr val="FF0000"/>
                </a:solidFill>
              </a:rPr>
              <a:t>Acil durumlarda yardım çağırma telefon numaraları levhası herkesin rahatlıkla göre bilebileceği yerlerde olmalıdır.</a:t>
            </a:r>
            <a:endParaRPr lang="tr-TR" sz="2800" dirty="0">
              <a:solidFill>
                <a:srgbClr val="FF0000"/>
              </a:solidFill>
            </a:endParaRPr>
          </a:p>
        </p:txBody>
      </p:sp>
      <p:pic>
        <p:nvPicPr>
          <p:cNvPr id="8" name="7 Resim" descr="C:\Users\nurullah\Desktop\takip edilecek işler\acil-numaralar-2211.jpg"/>
          <p:cNvPicPr/>
          <p:nvPr/>
        </p:nvPicPr>
        <p:blipFill>
          <a:blip r:embed="rId2" cstate="print"/>
          <a:srcRect/>
          <a:stretch>
            <a:fillRect/>
          </a:stretch>
        </p:blipFill>
        <p:spPr bwMode="auto">
          <a:xfrm>
            <a:off x="3314700" y="2512662"/>
            <a:ext cx="5289748" cy="3796658"/>
          </a:xfrm>
          <a:prstGeom prst="rect">
            <a:avLst/>
          </a:prstGeom>
          <a:noFill/>
          <a:ln w="9525">
            <a:noFill/>
            <a:miter lim="800000"/>
            <a:headEnd/>
            <a:tailEnd/>
          </a:ln>
        </p:spPr>
      </p:pic>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ACİL DURUM BUTONLARI</a:t>
            </a:r>
            <a:endParaRPr lang="tr-TR" sz="2800" b="1" dirty="0">
              <a:solidFill>
                <a:srgbClr val="FF0000"/>
              </a:solidFill>
            </a:endParaRPr>
          </a:p>
        </p:txBody>
      </p:sp>
      <p:sp>
        <p:nvSpPr>
          <p:cNvPr id="7" name="6 Dikdörtgen"/>
          <p:cNvSpPr/>
          <p:nvPr/>
        </p:nvSpPr>
        <p:spPr>
          <a:xfrm>
            <a:off x="971600" y="1412776"/>
            <a:ext cx="7632848" cy="954107"/>
          </a:xfrm>
          <a:prstGeom prst="rect">
            <a:avLst/>
          </a:prstGeom>
        </p:spPr>
        <p:txBody>
          <a:bodyPr wrap="square">
            <a:spAutoFit/>
          </a:bodyPr>
          <a:lstStyle/>
          <a:p>
            <a:pPr lvl="0"/>
            <a:r>
              <a:rPr lang="tr-TR" sz="2800" dirty="0" smtClean="0">
                <a:solidFill>
                  <a:srgbClr val="FF0000"/>
                </a:solidFill>
              </a:rPr>
              <a:t>Acil uyarı butonu görünür yerde ve çalışır durumda olmalıdır.</a:t>
            </a:r>
            <a:endParaRPr lang="tr-TR" sz="2800" dirty="0">
              <a:solidFill>
                <a:srgbClr val="FF0000"/>
              </a:solidFill>
            </a:endParaRPr>
          </a:p>
        </p:txBody>
      </p:sp>
      <p:pic>
        <p:nvPicPr>
          <p:cNvPr id="9" name="8 Resim" descr="C:\Users\nurullah\Desktop\ACİL UYARI BUTONU.png"/>
          <p:cNvPicPr/>
          <p:nvPr/>
        </p:nvPicPr>
        <p:blipFill>
          <a:blip r:embed="rId2" cstate="print"/>
          <a:srcRect/>
          <a:stretch>
            <a:fillRect/>
          </a:stretch>
        </p:blipFill>
        <p:spPr bwMode="auto">
          <a:xfrm>
            <a:off x="3529012" y="2405062"/>
            <a:ext cx="3923307" cy="3472210"/>
          </a:xfrm>
          <a:prstGeom prst="rect">
            <a:avLst/>
          </a:prstGeom>
          <a:noFill/>
          <a:ln w="9525">
            <a:noFill/>
            <a:miter lim="800000"/>
            <a:headEnd/>
            <a:tailEnd/>
          </a:ln>
        </p:spPr>
      </p:pic>
      <p:pic>
        <p:nvPicPr>
          <p:cNvPr id="8"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ERKEN UYARI SİSTEMLERİ</a:t>
            </a:r>
            <a:endParaRPr lang="tr-TR" sz="2800" b="1" dirty="0">
              <a:solidFill>
                <a:srgbClr val="FF0000"/>
              </a:solidFill>
            </a:endParaRPr>
          </a:p>
        </p:txBody>
      </p:sp>
      <p:sp>
        <p:nvSpPr>
          <p:cNvPr id="55297" name="Rectangle 1"/>
          <p:cNvSpPr>
            <a:spLocks noChangeArrowheads="1"/>
          </p:cNvSpPr>
          <p:nvPr/>
        </p:nvSpPr>
        <p:spPr bwMode="auto">
          <a:xfrm>
            <a:off x="1979712" y="1412776"/>
            <a:ext cx="51845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fontAlgn="base">
              <a:spcBef>
                <a:spcPct val="0"/>
              </a:spcBef>
              <a:spcAft>
                <a:spcPct val="0"/>
              </a:spcAft>
            </a:pPr>
            <a:r>
              <a:rPr lang="tr-TR" sz="2800" b="1" dirty="0" smtClean="0">
                <a:solidFill>
                  <a:srgbClr val="0000FF"/>
                </a:solidFill>
                <a:cs typeface="Arial" pitchFamily="34" charset="0"/>
              </a:rPr>
              <a:t>Erken Uyarı Sistemleri var mı?</a:t>
            </a:r>
            <a:endParaRPr kumimoji="0" lang="tr-TR" sz="2800" b="1" i="0" u="none" strike="noStrike" cap="none" normalizeH="0" baseline="0" dirty="0" smtClean="0">
              <a:ln>
                <a:noFill/>
              </a:ln>
              <a:solidFill>
                <a:srgbClr val="0000FF"/>
              </a:solidFill>
              <a:effectLst/>
              <a:cs typeface="Arial" pitchFamily="34" charset="0"/>
            </a:endParaRPr>
          </a:p>
        </p:txBody>
      </p:sp>
      <p:sp>
        <p:nvSpPr>
          <p:cNvPr id="65538" name="AutoShape 2" descr="ilk yardım dolabı levhas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0658" name="Picture 2" descr="http://content.bitenekadar.com/assets/images/urun/dogal-gaz-alarm-dedektor-115840_3_18.jpg">
            <a:hlinkClick r:id="rId2"/>
          </p:cNvPr>
          <p:cNvPicPr>
            <a:picLocks noChangeAspect="1" noChangeArrowheads="1"/>
          </p:cNvPicPr>
          <p:nvPr/>
        </p:nvPicPr>
        <p:blipFill>
          <a:blip r:embed="rId3" cstate="print"/>
          <a:srcRect/>
          <a:stretch>
            <a:fillRect/>
          </a:stretch>
        </p:blipFill>
        <p:spPr bwMode="auto">
          <a:xfrm>
            <a:off x="0" y="2523442"/>
            <a:ext cx="3419872" cy="4001901"/>
          </a:xfrm>
          <a:prstGeom prst="rect">
            <a:avLst/>
          </a:prstGeom>
          <a:noFill/>
        </p:spPr>
      </p:pic>
      <p:pic>
        <p:nvPicPr>
          <p:cNvPr id="70660" name="Picture 4" descr="http://www.elektronikguvenliksistemleri.info/wp-content/uploads/2014/11/arton-spd-3.2-duman-dedekt%C3%B6r%C3%BC.png">
            <a:hlinkClick r:id="rId4"/>
          </p:cNvPr>
          <p:cNvPicPr>
            <a:picLocks noChangeAspect="1" noChangeArrowheads="1"/>
          </p:cNvPicPr>
          <p:nvPr/>
        </p:nvPicPr>
        <p:blipFill>
          <a:blip r:embed="rId5" cstate="print"/>
          <a:srcRect/>
          <a:stretch>
            <a:fillRect/>
          </a:stretch>
        </p:blipFill>
        <p:spPr bwMode="auto">
          <a:xfrm>
            <a:off x="3635896" y="2420888"/>
            <a:ext cx="5170884" cy="3143250"/>
          </a:xfrm>
          <a:prstGeom prst="rect">
            <a:avLst/>
          </a:prstGeom>
          <a:noFill/>
        </p:spPr>
      </p:pic>
      <p:pic>
        <p:nvPicPr>
          <p:cNvPr id="8" name="Picture 5" descr="http://www.3n.com.tr/images/once_logo_2.jpg">
            <a:hlinkClick r:id="rId6"/>
          </p:cNvPr>
          <p:cNvPicPr>
            <a:picLocks noChangeAspect="1" noChangeArrowheads="1"/>
          </p:cNvPicPr>
          <p:nvPr/>
        </p:nvPicPr>
        <p:blipFill>
          <a:blip r:embed="rId7" cstate="print"/>
          <a:srcRect/>
          <a:stretch>
            <a:fillRect/>
          </a:stretch>
        </p:blipFill>
        <p:spPr bwMode="auto">
          <a:xfrm>
            <a:off x="0" y="0"/>
            <a:ext cx="1475656" cy="147565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3">
            <a:schemeClr val="lt1"/>
          </a:lnRef>
          <a:fillRef idx="1">
            <a:schemeClr val="accent2"/>
          </a:fillRef>
          <a:effectRef idx="1">
            <a:schemeClr val="accent2"/>
          </a:effectRef>
          <a:fontRef idx="minor">
            <a:schemeClr val="lt1"/>
          </a:fontRef>
        </p:style>
        <p:txBody>
          <a:bodyPr>
            <a:normAutofit lnSpcReduction="10000"/>
          </a:bodyPr>
          <a:lstStyle/>
          <a:p>
            <a:pPr algn="ctr" fontAlgn="base">
              <a:buNone/>
            </a:pPr>
            <a:r>
              <a:rPr lang="tr-TR" sz="3600" dirty="0" smtClean="0">
                <a:solidFill>
                  <a:srgbClr val="0000FF"/>
                </a:solidFill>
              </a:rPr>
              <a:t>OKULDA ISG ZORUNLULUĞU</a:t>
            </a:r>
          </a:p>
          <a:p>
            <a:pPr fontAlgn="base"/>
            <a:r>
              <a:rPr lang="tr-TR" sz="3600" dirty="0" smtClean="0">
                <a:solidFill>
                  <a:srgbClr val="0000FF"/>
                </a:solidFill>
              </a:rPr>
              <a:t>6331 Sayılı İş Sağlığı ve Güvenliği Kanunu, sadece işyerleri için değil okullar için de yeni hükümler içeriyor. İşveren sıfatıyla okul müdürleri, çalışan ve hizmet veren sıfatıyla öğretmenler kanun ve yönetmeliklerindeki hususları uygulamakla zorunludur. TKY Uygulamalarının ancak 10 yılda yerine oturabildiği düşünüldüğünde; iş sağlığı ve güvenliği ISG uygulamalarının okullar açısından yeni bir iş yükü oluşturmakla birlikte sağlık-güvenlik boyutunu ön plana çıkartacağı anlaşılıyor.</a:t>
            </a:r>
          </a:p>
          <a:p>
            <a:endParaRPr lang="tr-T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3347864" y="476672"/>
            <a:ext cx="4824536" cy="523220"/>
          </a:xfrm>
          <a:prstGeom prst="rect">
            <a:avLst/>
          </a:prstGeom>
          <a:noFill/>
        </p:spPr>
        <p:txBody>
          <a:bodyPr wrap="square" rtlCol="0">
            <a:spAutoFit/>
          </a:bodyPr>
          <a:lstStyle/>
          <a:p>
            <a:r>
              <a:rPr lang="tr-TR" sz="2800" b="1" dirty="0" smtClean="0">
                <a:solidFill>
                  <a:srgbClr val="FF0000"/>
                </a:solidFill>
              </a:rPr>
              <a:t>YANGIN TÜPLERİ</a:t>
            </a:r>
            <a:endParaRPr lang="tr-TR" sz="2800" b="1" dirty="0">
              <a:solidFill>
                <a:srgbClr val="FF0000"/>
              </a:solidFill>
            </a:endParaRPr>
          </a:p>
        </p:txBody>
      </p:sp>
      <p:sp>
        <p:nvSpPr>
          <p:cNvPr id="7" name="6 Dikdörtgen"/>
          <p:cNvSpPr/>
          <p:nvPr/>
        </p:nvSpPr>
        <p:spPr>
          <a:xfrm>
            <a:off x="755576" y="1412776"/>
            <a:ext cx="7848872" cy="2308324"/>
          </a:xfrm>
          <a:prstGeom prst="rect">
            <a:avLst/>
          </a:prstGeom>
        </p:spPr>
        <p:txBody>
          <a:bodyPr wrap="square">
            <a:spAutoFit/>
          </a:bodyPr>
          <a:lstStyle/>
          <a:p>
            <a:pPr lvl="0"/>
            <a:r>
              <a:rPr lang="tr-TR" sz="2400" dirty="0" smtClean="0">
                <a:solidFill>
                  <a:srgbClr val="FF0000"/>
                </a:solidFill>
              </a:rPr>
              <a:t>Yangın tüplerinin </a:t>
            </a:r>
            <a:r>
              <a:rPr lang="tr-TR" sz="2400" dirty="0" err="1" smtClean="0">
                <a:solidFill>
                  <a:srgbClr val="FF0000"/>
                </a:solidFill>
              </a:rPr>
              <a:t>dolumuna</a:t>
            </a:r>
            <a:r>
              <a:rPr lang="tr-TR" sz="2400" dirty="0" smtClean="0">
                <a:solidFill>
                  <a:srgbClr val="FF0000"/>
                </a:solidFill>
              </a:rPr>
              <a:t> dikkat edilmeli. Dolum tarihi geçmiş tüpleri tekrar doldurmalıdır.  Yangın tüpleri görünür yerde olmalıdır. Önüne malzeme istiflenmemelidir.</a:t>
            </a:r>
          </a:p>
          <a:p>
            <a:r>
              <a:rPr lang="tr-TR" sz="2400" dirty="0" smtClean="0">
                <a:solidFill>
                  <a:srgbClr val="FF0000"/>
                </a:solidFill>
              </a:rPr>
              <a:t>Yangın tüpü yerden 90 cm yukarı asılmış vaziyette olmalı ve doluluk oranı sürekli kontrol edilmelidir.</a:t>
            </a:r>
            <a:endParaRPr lang="tr-TR" sz="2400" dirty="0">
              <a:solidFill>
                <a:srgbClr val="FF0000"/>
              </a:solidFill>
            </a:endParaRPr>
          </a:p>
        </p:txBody>
      </p:sp>
      <p:pic>
        <p:nvPicPr>
          <p:cNvPr id="8" name="7 Resim" descr="C:\Users\nurullah\Desktop\takip edilecek işler\YANGIN TÜPÜ.jpg"/>
          <p:cNvPicPr/>
          <p:nvPr/>
        </p:nvPicPr>
        <p:blipFill>
          <a:blip r:embed="rId2" cstate="print"/>
          <a:srcRect/>
          <a:stretch>
            <a:fillRect/>
          </a:stretch>
        </p:blipFill>
        <p:spPr bwMode="auto">
          <a:xfrm>
            <a:off x="3635896" y="3717032"/>
            <a:ext cx="5130155" cy="2716676"/>
          </a:xfrm>
          <a:prstGeom prst="rect">
            <a:avLst/>
          </a:prstGeom>
          <a:noFill/>
          <a:ln w="9525">
            <a:noFill/>
            <a:miter lim="800000"/>
            <a:headEnd/>
            <a:tailEnd/>
          </a:ln>
        </p:spPr>
      </p:pic>
      <p:sp>
        <p:nvSpPr>
          <p:cNvPr id="53249" name="Rectangle 1"/>
          <p:cNvSpPr>
            <a:spLocks noChangeArrowheads="1"/>
          </p:cNvSpPr>
          <p:nvPr/>
        </p:nvSpPr>
        <p:spPr bwMode="auto">
          <a:xfrm>
            <a:off x="0" y="3501008"/>
            <a:ext cx="35638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Yangın esnasın da ilk müdahalede kullanılan bu tüpler 6 kg kuru kimyevi toz barındıran boğma özellikli tüplerdir.</a:t>
            </a:r>
            <a:endParaRPr kumimoji="0" lang="tr-TR" sz="10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 Okullar bünyesinde kullanılması zorunlu olan bu tüplerin  her 500 metrekareye en az 1 adet bulundurulması gerekmekte, ulaşılabilir alanda bulundurulmalıdır.</a:t>
            </a:r>
            <a:endParaRPr kumimoji="0" lang="es-ES" sz="24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9" name="Picture 5" descr="http://www.3n.com.tr/images/once_logo_2.jpg">
            <a:hlinkClick r:id="rId3"/>
          </p:cNvPr>
          <p:cNvPicPr>
            <a:picLocks noChangeAspect="1" noChangeArrowheads="1"/>
          </p:cNvPicPr>
          <p:nvPr/>
        </p:nvPicPr>
        <p:blipFill>
          <a:blip r:embed="rId4" cstate="print"/>
          <a:srcRect/>
          <a:stretch>
            <a:fillRect/>
          </a:stretch>
        </p:blipFill>
        <p:spPr bwMode="auto">
          <a:xfrm>
            <a:off x="0" y="0"/>
            <a:ext cx="1428728" cy="14287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3">
            <a:schemeClr val="lt1"/>
          </a:lnRef>
          <a:fillRef idx="1">
            <a:schemeClr val="accent2"/>
          </a:fillRef>
          <a:effectRef idx="1">
            <a:schemeClr val="accent2"/>
          </a:effectRef>
          <a:fontRef idx="minor">
            <a:schemeClr val="lt1"/>
          </a:fontRef>
        </p:style>
        <p:txBody>
          <a:bodyPr>
            <a:normAutofit/>
          </a:bodyPr>
          <a:lstStyle/>
          <a:p>
            <a:pPr>
              <a:buNone/>
            </a:pPr>
            <a:r>
              <a:rPr lang="tr-TR" sz="3600" dirty="0" smtClean="0">
                <a:solidFill>
                  <a:srgbClr val="0000FF"/>
                </a:solidFill>
              </a:rPr>
              <a:t>İşyeri Hekimi ve İG Uzmanı MEM tarafından sağlanacak. Okullarda oluşturulacak OSGK “iş sağlığı ve güvenliği” konusundaki kontrol mekanizmasıdır. MEB tarafından hazırlanan ISG Okul Rehberini kullanarak okullar aşağıdaki işlemleri gerçekleştirecektir. Sorumluluk sadece okul yönetimine değil aynı zamanda bütün öğretmenlerdedir. </a:t>
            </a:r>
            <a:r>
              <a:rPr lang="tr-TR" sz="3600" dirty="0" smtClean="0">
                <a:solidFill>
                  <a:srgbClr val="FF0000"/>
                </a:solidFill>
              </a:rPr>
              <a:t>Okul ortamındaki önlenebilir ve öngörülebilir bütün risklerin tespit edilip önlemlerin alınması için </a:t>
            </a:r>
            <a:r>
              <a:rPr lang="tr-TR" sz="3600" dirty="0" smtClean="0">
                <a:solidFill>
                  <a:srgbClr val="0000FF"/>
                </a:solidFill>
              </a:rPr>
              <a:t>“iş sağlığı ve güvenliği İSG” amaçlı aşağıdaki işlemler yapılır:</a:t>
            </a:r>
            <a:endParaRPr lang="tr-TR" sz="3600"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1772</TotalTime>
  <Words>2686</Words>
  <Application>Microsoft Office PowerPoint</Application>
  <PresentationFormat>Ekran Gösterisi (4:3)</PresentationFormat>
  <Paragraphs>306</Paragraphs>
  <Slides>80</Slides>
  <Notes>3</Notes>
  <HiddenSlides>0</HiddenSlides>
  <MMClips>0</MMClips>
  <ScaleCrop>false</ScaleCrop>
  <HeadingPairs>
    <vt:vector size="4" baseType="variant">
      <vt:variant>
        <vt:lpstr>Tema</vt:lpstr>
      </vt:variant>
      <vt:variant>
        <vt:i4>1</vt:i4>
      </vt:variant>
      <vt:variant>
        <vt:lpstr>Slayt Başlıkları</vt:lpstr>
      </vt:variant>
      <vt:variant>
        <vt:i4>80</vt:i4>
      </vt:variant>
    </vt:vector>
  </HeadingPairs>
  <TitlesOfParts>
    <vt:vector size="81" baseType="lpstr">
      <vt:lpstr>Gündönümü</vt:lpstr>
      <vt:lpstr>Güroymak İlçe MEM  İSG Birimi Okul Müdürleri Bilgilendirme Semineri</vt:lpstr>
      <vt:lpstr>ÇALIŞMA HAYATI İLE İLGİLİ KANUNLAR</vt:lpstr>
      <vt:lpstr>TANIMLAR</vt:lpstr>
      <vt:lpstr>Slayt 4</vt:lpstr>
      <vt:lpstr>TANIMLAR</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Madde -7</vt:lpstr>
      <vt:lpstr>Slayt 39</vt:lpstr>
      <vt:lpstr>Madde-13</vt:lpstr>
      <vt:lpstr>Slayt 41</vt:lpstr>
      <vt:lpstr>Slayt 42</vt:lpstr>
      <vt:lpstr>Slayt 43</vt:lpstr>
      <vt:lpstr>2014/16 genelge son paragraf</vt:lpstr>
      <vt:lpstr>13/12/2015 tarih 12813209 sayılı MEB Müsteşarlık Makamı yazısı </vt:lpstr>
      <vt:lpstr>13/12/2015 tarih 12813209 sayılı MEB Müsteşarlık Makamı yazısı </vt:lpstr>
      <vt:lpstr>16.12.2015 tarih 12964517sayılı yazı  Öğrenci/Çırak İSG İşlemleri </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tuğba</cp:lastModifiedBy>
  <cp:revision>348</cp:revision>
  <dcterms:created xsi:type="dcterms:W3CDTF">2016-01-06T21:55:37Z</dcterms:created>
  <dcterms:modified xsi:type="dcterms:W3CDTF">2016-02-08T13:26:40Z</dcterms:modified>
</cp:coreProperties>
</file>